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3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4988" y="1143444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in Moldova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083" y="1654165"/>
            <a:ext cx="10710041" cy="5203835"/>
          </a:xfrm>
        </p:spPr>
        <p:txBody>
          <a:bodyPr>
            <a:normAutofit fontScale="325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/>
              <a:t>Inter-Ministerial </a:t>
            </a:r>
            <a:r>
              <a:rPr lang="en-US" sz="4000" b="1" dirty="0" smtClean="0">
                <a:solidFill>
                  <a:srgbClr val="00B050"/>
                </a:solidFill>
              </a:rPr>
              <a:t>Working Group on Green Economy </a:t>
            </a:r>
            <a:r>
              <a:rPr lang="en-US" sz="4000" dirty="0" smtClean="0"/>
              <a:t>and Sustainable Development </a:t>
            </a:r>
            <a:endParaRPr lang="en-GB" sz="4000" dirty="0" smtClean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/>
              <a:t>9</a:t>
            </a:r>
            <a:r>
              <a:rPr lang="en-US" sz="4000" dirty="0" smtClean="0"/>
              <a:t> civil servants trained in </a:t>
            </a:r>
            <a:r>
              <a:rPr lang="en-US" sz="4000" b="1" dirty="0" smtClean="0">
                <a:solidFill>
                  <a:srgbClr val="00B050"/>
                </a:solidFill>
              </a:rPr>
              <a:t>in-depth green economy course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Launch of </a:t>
            </a:r>
            <a:r>
              <a:rPr lang="en-US" sz="4000" dirty="0"/>
              <a:t>Romanian online version of the </a:t>
            </a:r>
            <a:r>
              <a:rPr lang="en-US" sz="4000" b="1" dirty="0">
                <a:solidFill>
                  <a:srgbClr val="00B050"/>
                </a:solidFill>
              </a:rPr>
              <a:t>Green Economy course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4000" dirty="0" smtClean="0"/>
              <a:t>Romanian </a:t>
            </a:r>
            <a:r>
              <a:rPr lang="en-GB" sz="4000" dirty="0"/>
              <a:t>version of the </a:t>
            </a:r>
            <a:r>
              <a:rPr lang="en-GB" sz="4000" b="1" dirty="0">
                <a:solidFill>
                  <a:srgbClr val="00B050"/>
                </a:solidFill>
              </a:rPr>
              <a:t>video on transboundary EIA</a:t>
            </a:r>
            <a:r>
              <a:rPr lang="en-GB" sz="4000" dirty="0"/>
              <a:t>/Espoo </a:t>
            </a:r>
            <a:r>
              <a:rPr lang="en-GB" sz="4000" dirty="0" smtClean="0"/>
              <a:t>Convention</a:t>
            </a:r>
            <a:endParaRPr lang="en-GB" sz="4000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/>
              <a:t>First </a:t>
            </a:r>
            <a:r>
              <a:rPr lang="en-US" sz="4000" b="1" dirty="0">
                <a:solidFill>
                  <a:srgbClr val="00B050"/>
                </a:solidFill>
              </a:rPr>
              <a:t>RECP</a:t>
            </a:r>
            <a:r>
              <a:rPr lang="en-US" sz="4000" dirty="0"/>
              <a:t> Stakeholders and kick-off information meetings approved </a:t>
            </a:r>
            <a:r>
              <a:rPr lang="en-US" sz="4000" dirty="0" err="1"/>
              <a:t>Cahul</a:t>
            </a:r>
            <a:r>
              <a:rPr lang="en-US" sz="4000" dirty="0"/>
              <a:t> and </a:t>
            </a:r>
            <a:r>
              <a:rPr lang="en-US" sz="4000" dirty="0" err="1"/>
              <a:t>Gagauzia</a:t>
            </a:r>
            <a:r>
              <a:rPr lang="en-US" sz="4000" dirty="0"/>
              <a:t> regions to hose RECP Clubs for enterprises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/>
              <a:t>Industrial Park </a:t>
            </a:r>
            <a:r>
              <a:rPr lang="en-US" sz="4000" dirty="0" err="1"/>
              <a:t>Tracom</a:t>
            </a:r>
            <a:r>
              <a:rPr lang="en-US" sz="4000" dirty="0"/>
              <a:t> and Free Economic Zone </a:t>
            </a:r>
            <a:r>
              <a:rPr lang="en-US" sz="4000" dirty="0" err="1"/>
              <a:t>Valkanes</a:t>
            </a:r>
            <a:r>
              <a:rPr lang="en-US" sz="4000" dirty="0"/>
              <a:t> are evaluated using </a:t>
            </a:r>
            <a:r>
              <a:rPr lang="en-US" sz="4000" b="1" dirty="0">
                <a:solidFill>
                  <a:srgbClr val="00B050"/>
                </a:solidFill>
              </a:rPr>
              <a:t>Eco-Industrial Parks </a:t>
            </a:r>
            <a:r>
              <a:rPr lang="en-US" sz="4000" dirty="0"/>
              <a:t>International Framework </a:t>
            </a:r>
            <a:endParaRPr lang="en-US" sz="4000" dirty="0" smtClean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4000" dirty="0" smtClean="0"/>
              <a:t>Draft </a:t>
            </a:r>
            <a:r>
              <a:rPr lang="en-GB" sz="4000" dirty="0"/>
              <a:t>National </a:t>
            </a:r>
            <a:r>
              <a:rPr lang="en-GB" sz="4000" b="1" dirty="0">
                <a:solidFill>
                  <a:srgbClr val="00B050"/>
                </a:solidFill>
              </a:rPr>
              <a:t>Waste Management Programme </a:t>
            </a:r>
            <a:r>
              <a:rPr lang="en-GB" sz="4000" dirty="0" smtClean="0"/>
              <a:t>2022-27 </a:t>
            </a:r>
            <a:endParaRPr lang="en-GB" sz="4000" strike="sngStrike" dirty="0"/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4000" dirty="0" smtClean="0"/>
              <a:t>Draft government degree on </a:t>
            </a:r>
            <a:r>
              <a:rPr lang="en-US" sz="4000" b="1" dirty="0">
                <a:solidFill>
                  <a:srgbClr val="00B050"/>
                </a:solidFill>
              </a:rPr>
              <a:t>sustainable public procurement</a:t>
            </a:r>
            <a:r>
              <a:rPr lang="en-GB" sz="4000" dirty="0" smtClean="0"/>
              <a:t>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Support to the public </a:t>
            </a:r>
            <a:r>
              <a:rPr lang="en-US" sz="4000" b="1" dirty="0" smtClean="0">
                <a:solidFill>
                  <a:srgbClr val="00B050"/>
                </a:solidFill>
              </a:rPr>
              <a:t>green investment </a:t>
            </a:r>
            <a:r>
              <a:rPr lang="en-US" sz="4000" b="1" dirty="0" err="1" smtClean="0">
                <a:solidFill>
                  <a:srgbClr val="00B050"/>
                </a:solidFill>
              </a:rPr>
              <a:t>programme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/>
              <a:t>in the public transport sector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Support to the new </a:t>
            </a:r>
            <a:r>
              <a:rPr lang="en-US" sz="4000" dirty="0" err="1"/>
              <a:t>programme</a:t>
            </a:r>
            <a:r>
              <a:rPr lang="en-US" sz="4000" dirty="0"/>
              <a:t> on </a:t>
            </a:r>
            <a:r>
              <a:rPr lang="en-US" sz="4000" b="1" dirty="0">
                <a:solidFill>
                  <a:srgbClr val="00B050"/>
                </a:solidFill>
              </a:rPr>
              <a:t>greening </a:t>
            </a:r>
            <a:r>
              <a:rPr lang="en-US" sz="4000" b="1" dirty="0" smtClean="0">
                <a:solidFill>
                  <a:srgbClr val="00B050"/>
                </a:solidFill>
              </a:rPr>
              <a:t>SMEs</a:t>
            </a:r>
            <a:r>
              <a:rPr lang="en-US" sz="4000" dirty="0" smtClean="0"/>
              <a:t>, including a self-assessment online tool for SMEs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Draft environmental </a:t>
            </a:r>
            <a:r>
              <a:rPr lang="en-US" sz="4000" b="1" dirty="0" smtClean="0">
                <a:solidFill>
                  <a:srgbClr val="00B050"/>
                </a:solidFill>
              </a:rPr>
              <a:t>compliance </a:t>
            </a:r>
            <a:r>
              <a:rPr lang="en-US" sz="4000" b="1" dirty="0">
                <a:solidFill>
                  <a:srgbClr val="00B050"/>
                </a:solidFill>
              </a:rPr>
              <a:t>a</a:t>
            </a:r>
            <a:r>
              <a:rPr lang="en-US" sz="4000" b="1" dirty="0" smtClean="0">
                <a:solidFill>
                  <a:srgbClr val="00B050"/>
                </a:solidFill>
              </a:rPr>
              <a:t>ssurance </a:t>
            </a:r>
            <a:r>
              <a:rPr lang="en-US" sz="4000" b="1" dirty="0">
                <a:solidFill>
                  <a:srgbClr val="00B050"/>
                </a:solidFill>
              </a:rPr>
              <a:t>s</a:t>
            </a:r>
            <a:r>
              <a:rPr lang="en-US" sz="4000" b="1" dirty="0" smtClean="0">
                <a:solidFill>
                  <a:srgbClr val="00B050"/>
                </a:solidFill>
              </a:rPr>
              <a:t>ystem </a:t>
            </a:r>
            <a:r>
              <a:rPr lang="en-US" sz="4000" dirty="0" smtClean="0"/>
              <a:t>review in English and in Romanian, online discussion of the findings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Report </a:t>
            </a:r>
            <a:r>
              <a:rPr lang="en-US" sz="4000" dirty="0"/>
              <a:t>on </a:t>
            </a:r>
            <a:r>
              <a:rPr lang="en-US" sz="4000" b="1" dirty="0">
                <a:solidFill>
                  <a:srgbClr val="00B050"/>
                </a:solidFill>
              </a:rPr>
              <a:t>fossil fuel subsidies </a:t>
            </a:r>
            <a:r>
              <a:rPr lang="en-US" sz="4000" dirty="0"/>
              <a:t>and 2010-19 data available in </a:t>
            </a:r>
            <a:r>
              <a:rPr lang="en-US" sz="4000" dirty="0" smtClean="0"/>
              <a:t>the OECD  FFSs </a:t>
            </a:r>
            <a:r>
              <a:rPr lang="en-US" sz="4000" dirty="0"/>
              <a:t>database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Draft report on strengthening </a:t>
            </a:r>
            <a:r>
              <a:rPr lang="en-US" sz="4000" b="1" dirty="0" smtClean="0">
                <a:solidFill>
                  <a:srgbClr val="00B050"/>
                </a:solidFill>
              </a:rPr>
              <a:t>administrative capacity </a:t>
            </a:r>
            <a:r>
              <a:rPr lang="en-US" sz="4000" dirty="0" smtClean="0"/>
              <a:t>for environmental management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 smtClean="0"/>
              <a:t>Launch of updating the national set of the OECD-based </a:t>
            </a:r>
            <a:r>
              <a:rPr lang="en-US" sz="4000" b="1" dirty="0" smtClean="0">
                <a:solidFill>
                  <a:srgbClr val="00B050"/>
                </a:solidFill>
              </a:rPr>
              <a:t>green growth indicators</a:t>
            </a:r>
            <a:r>
              <a:rPr lang="en-US" sz="4000" dirty="0" smtClean="0"/>
              <a:t>, with special session on 10 Sept 2021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b="1" dirty="0" smtClean="0">
                <a:solidFill>
                  <a:srgbClr val="00B050"/>
                </a:solidFill>
              </a:rPr>
              <a:t>Country profile</a:t>
            </a:r>
            <a:r>
              <a:rPr lang="en-US" sz="4000" dirty="0" smtClean="0"/>
              <a:t>, with focus on COVID-19 green responses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b="1" dirty="0" smtClean="0"/>
              <a:t>Eco-labelling </a:t>
            </a:r>
            <a:r>
              <a:rPr lang="en-US" sz="4000" b="1" dirty="0"/>
              <a:t>system assessment,  draft regulations on eco-labelling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b="1" dirty="0" smtClean="0"/>
              <a:t>Draft </a:t>
            </a:r>
            <a:r>
              <a:rPr lang="en-US" sz="4000" b="1" dirty="0"/>
              <a:t>amended Law on EIA and Law on SEA aligned with relevant EU Directives, Espoo Convention, SEA Protocol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b="1" dirty="0" smtClean="0"/>
              <a:t>Continued support to help reform the National </a:t>
            </a:r>
            <a:r>
              <a:rPr lang="en-US" sz="4000" b="1" dirty="0"/>
              <a:t>Ecological </a:t>
            </a:r>
            <a:r>
              <a:rPr lang="en-US" sz="4000" b="1" dirty="0" smtClean="0"/>
              <a:t>Fund</a:t>
            </a:r>
            <a:endParaRPr lang="en-US" sz="4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5" y="0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country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your country 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</a:t>
            </a:r>
            <a:r>
              <a:rPr lang="en-US" dirty="0" err="1"/>
              <a:t>Programme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260889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0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in Moldova</vt:lpstr>
      <vt:lpstr>Feedback from the country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Achievements in Azerbaijan</dc:title>
  <dc:creator>BELKAHIA Irina, ENV/GGGR</dc:creator>
  <cp:lastModifiedBy>BELKAHIA Irina, ENV/GGGR</cp:lastModifiedBy>
  <cp:revision>16</cp:revision>
  <dcterms:created xsi:type="dcterms:W3CDTF">2021-09-16T09:59:46Z</dcterms:created>
  <dcterms:modified xsi:type="dcterms:W3CDTF">2021-09-20T16:05:04Z</dcterms:modified>
</cp:coreProperties>
</file>