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7"/>
  </p:sldMasterIdLst>
  <p:sldIdLst>
    <p:sldId id="274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73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25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52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03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0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33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44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76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79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60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9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0B23F-316B-4CB1-8E98-DC0FDD5B80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2BA2F-4ECD-4532-9C3B-464C60FCE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38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531" y="1054999"/>
            <a:ext cx="10446342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Highlights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Achievements – Regional activities 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273" y="1565720"/>
            <a:ext cx="11739418" cy="5327026"/>
          </a:xfrm>
        </p:spPr>
        <p:txBody>
          <a:bodyPr>
            <a:normAutofit fontScale="40000" lnSpcReduction="20000"/>
          </a:bodyPr>
          <a:lstStyle/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300" b="1" dirty="0" smtClean="0"/>
              <a:t>Sub-regional </a:t>
            </a:r>
            <a:r>
              <a:rPr lang="en-US" sz="3300" b="1" dirty="0"/>
              <a:t>workshop on the practical application of </a:t>
            </a:r>
            <a:r>
              <a:rPr lang="en-US" sz="3300" b="1" dirty="0">
                <a:solidFill>
                  <a:srgbClr val="00B050"/>
                </a:solidFill>
              </a:rPr>
              <a:t>SEA and transboundary EIA</a:t>
            </a:r>
            <a:r>
              <a:rPr lang="en-US" sz="3300" b="1" dirty="0"/>
              <a:t>: over 40 participants from the </a:t>
            </a:r>
            <a:r>
              <a:rPr lang="en-US" sz="3300" b="1" dirty="0" err="1"/>
              <a:t>EaP</a:t>
            </a:r>
            <a:r>
              <a:rPr lang="en-US" sz="3300" b="1" dirty="0"/>
              <a:t> countries exchanged experience and got targeted training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300" b="1" dirty="0" smtClean="0">
                <a:solidFill>
                  <a:srgbClr val="00B050"/>
                </a:solidFill>
              </a:rPr>
              <a:t>Video </a:t>
            </a:r>
            <a:r>
              <a:rPr lang="en-US" sz="3300" b="1" dirty="0">
                <a:solidFill>
                  <a:srgbClr val="00B050"/>
                </a:solidFill>
              </a:rPr>
              <a:t>on transboundary EIA</a:t>
            </a:r>
            <a:r>
              <a:rPr lang="en-US" sz="3300" dirty="0"/>
              <a:t>/Espoo Convention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300" dirty="0"/>
              <a:t>Regional workshop on the implementation of </a:t>
            </a:r>
            <a:r>
              <a:rPr lang="en-US" sz="3300" b="1" dirty="0">
                <a:solidFill>
                  <a:srgbClr val="00B050"/>
                </a:solidFill>
              </a:rPr>
              <a:t>eco-industrial parks</a:t>
            </a:r>
            <a:r>
              <a:rPr lang="en-US" sz="3300" dirty="0"/>
              <a:t>: 140 participants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300" dirty="0" smtClean="0"/>
              <a:t>More </a:t>
            </a:r>
            <a:r>
              <a:rPr lang="en-US" sz="3300" dirty="0"/>
              <a:t>than 50 experts from the </a:t>
            </a:r>
            <a:r>
              <a:rPr lang="en-US" sz="3300" dirty="0" err="1"/>
              <a:t>EaP</a:t>
            </a:r>
            <a:r>
              <a:rPr lang="en-US" sz="3300" dirty="0"/>
              <a:t> countries </a:t>
            </a:r>
            <a:r>
              <a:rPr lang="en-US" sz="3300" dirty="0" smtClean="0"/>
              <a:t>trained on </a:t>
            </a:r>
            <a:r>
              <a:rPr lang="en-US" sz="3300" b="1" dirty="0">
                <a:solidFill>
                  <a:srgbClr val="00B050"/>
                </a:solidFill>
              </a:rPr>
              <a:t>Environmental Management </a:t>
            </a:r>
            <a:r>
              <a:rPr lang="en-US" sz="3300" b="1" dirty="0" smtClean="0">
                <a:solidFill>
                  <a:srgbClr val="00B050"/>
                </a:solidFill>
              </a:rPr>
              <a:t>Systems</a:t>
            </a:r>
            <a:endParaRPr lang="en-US" sz="3300" b="1" dirty="0">
              <a:solidFill>
                <a:srgbClr val="00B050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300" b="1" dirty="0">
                <a:solidFill>
                  <a:srgbClr val="00B050"/>
                </a:solidFill>
              </a:rPr>
              <a:t>Sustainable Public Procurement </a:t>
            </a:r>
            <a:r>
              <a:rPr lang="en-US" sz="3300" dirty="0"/>
              <a:t>(infographics) with sub-titles in 5 national languages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300" dirty="0" smtClean="0"/>
              <a:t>Two regional workshops </a:t>
            </a:r>
            <a:r>
              <a:rPr lang="en-US" sz="3300" dirty="0"/>
              <a:t>on </a:t>
            </a:r>
            <a:r>
              <a:rPr lang="en-US" sz="3300" b="1" dirty="0">
                <a:solidFill>
                  <a:srgbClr val="00B050"/>
                </a:solidFill>
              </a:rPr>
              <a:t>Best Available Techniques </a:t>
            </a:r>
            <a:r>
              <a:rPr lang="en-US" sz="3300" dirty="0"/>
              <a:t>(BAT) in the EaP countries (</a:t>
            </a:r>
            <a:r>
              <a:rPr lang="en-US" sz="3300" dirty="0" smtClean="0"/>
              <a:t>October 2019 and November </a:t>
            </a:r>
            <a:r>
              <a:rPr lang="en-US" sz="3300" dirty="0"/>
              <a:t>2020</a:t>
            </a:r>
            <a:r>
              <a:rPr lang="en-US" sz="3300" dirty="0" smtClean="0"/>
              <a:t>) back-to-back with the EU-funded OECD Working Group on BAT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300" dirty="0"/>
              <a:t>Regional meeting on </a:t>
            </a:r>
            <a:r>
              <a:rPr lang="en-US" sz="3300" b="1" dirty="0">
                <a:solidFill>
                  <a:srgbClr val="00B050"/>
                </a:solidFill>
              </a:rPr>
              <a:t>greening SMEs </a:t>
            </a:r>
            <a:r>
              <a:rPr lang="en-US" sz="3300" dirty="0"/>
              <a:t>(June 2021): 80 participants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300" dirty="0" smtClean="0"/>
              <a:t>Regional meeting on risk-based </a:t>
            </a:r>
            <a:r>
              <a:rPr lang="en-US" sz="3300" dirty="0"/>
              <a:t>approaches to </a:t>
            </a:r>
            <a:r>
              <a:rPr lang="en-US" sz="3300" b="1" dirty="0">
                <a:solidFill>
                  <a:srgbClr val="00B050"/>
                </a:solidFill>
              </a:rPr>
              <a:t>environmental compliance assurance </a:t>
            </a:r>
            <a:r>
              <a:rPr lang="en-US" sz="3300" dirty="0"/>
              <a:t>(</a:t>
            </a:r>
            <a:r>
              <a:rPr lang="en-US" sz="3300" dirty="0" smtClean="0"/>
              <a:t>November 2020) and an online </a:t>
            </a:r>
            <a:r>
              <a:rPr lang="en-US" sz="3300" b="1" dirty="0" smtClean="0">
                <a:solidFill>
                  <a:srgbClr val="00B050"/>
                </a:solidFill>
              </a:rPr>
              <a:t>capacity-building seminar </a:t>
            </a:r>
            <a:r>
              <a:rPr lang="en-US" sz="3300" dirty="0" smtClean="0"/>
              <a:t>on information systems used by permitting and inspection authorities (July 2021): </a:t>
            </a:r>
            <a:r>
              <a:rPr lang="en-US" sz="3300" dirty="0"/>
              <a:t>5</a:t>
            </a:r>
            <a:r>
              <a:rPr lang="en-US" sz="3300" dirty="0" smtClean="0"/>
              <a:t>0 participants each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300" dirty="0" smtClean="0"/>
              <a:t>Report </a:t>
            </a:r>
            <a:r>
              <a:rPr lang="en-US" sz="3300" dirty="0"/>
              <a:t>on </a:t>
            </a:r>
            <a:r>
              <a:rPr lang="en-US" sz="3300" b="1" dirty="0">
                <a:solidFill>
                  <a:srgbClr val="00B050"/>
                </a:solidFill>
              </a:rPr>
              <a:t>fossil fuel subsidies </a:t>
            </a:r>
            <a:r>
              <a:rPr lang="en-US" sz="3300" dirty="0"/>
              <a:t>and 2010-19 data available in </a:t>
            </a:r>
            <a:r>
              <a:rPr lang="en-US" sz="3300" dirty="0" smtClean="0"/>
              <a:t>the OECD FFSs database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3300" dirty="0" smtClean="0"/>
              <a:t>Two online webinars on managing </a:t>
            </a:r>
            <a:r>
              <a:rPr lang="en-GB" sz="3300" b="1" dirty="0" smtClean="0">
                <a:solidFill>
                  <a:srgbClr val="00B050"/>
                </a:solidFill>
              </a:rPr>
              <a:t>public environmental expenditures</a:t>
            </a:r>
            <a:r>
              <a:rPr lang="en-GB" sz="3300" dirty="0" smtClean="0"/>
              <a:t>: experience from the EU countries (March and June 2021): 50 participants each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3300" dirty="0" smtClean="0"/>
              <a:t>Launch </a:t>
            </a:r>
            <a:r>
              <a:rPr lang="en-GB" sz="3300" dirty="0"/>
              <a:t>of work on </a:t>
            </a:r>
            <a:r>
              <a:rPr lang="en-GB" sz="3300" b="1" dirty="0">
                <a:solidFill>
                  <a:srgbClr val="00B050"/>
                </a:solidFill>
              </a:rPr>
              <a:t>green </a:t>
            </a:r>
            <a:r>
              <a:rPr lang="en-GB" sz="3300" b="1" dirty="0" smtClean="0">
                <a:solidFill>
                  <a:srgbClr val="00B050"/>
                </a:solidFill>
              </a:rPr>
              <a:t>bonds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3300" dirty="0" smtClean="0"/>
              <a:t>EU4Environment Programme </a:t>
            </a:r>
            <a:r>
              <a:rPr lang="en-GB" sz="3300" b="1" dirty="0" smtClean="0">
                <a:solidFill>
                  <a:srgbClr val="00B050"/>
                </a:solidFill>
              </a:rPr>
              <a:t>Brochure</a:t>
            </a:r>
            <a:r>
              <a:rPr lang="en-GB" sz="3300" dirty="0" smtClean="0"/>
              <a:t>: Progress at mid-term</a:t>
            </a:r>
            <a:endParaRPr lang="en-GB" sz="3300" dirty="0"/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3300" dirty="0" smtClean="0"/>
              <a:t>Two </a:t>
            </a:r>
            <a:r>
              <a:rPr lang="en-GB" sz="3300" b="1" dirty="0">
                <a:solidFill>
                  <a:srgbClr val="00B050"/>
                </a:solidFill>
              </a:rPr>
              <a:t>Regional Assembly meetings </a:t>
            </a:r>
            <a:r>
              <a:rPr lang="en-GB" sz="3300" dirty="0"/>
              <a:t>(June 2019 and </a:t>
            </a:r>
            <a:r>
              <a:rPr lang="en-GB" sz="3300" dirty="0" smtClean="0"/>
              <a:t>September </a:t>
            </a:r>
            <a:r>
              <a:rPr lang="en-GB" sz="3300" dirty="0"/>
              <a:t>2020</a:t>
            </a:r>
            <a:r>
              <a:rPr lang="en-GB" sz="3300" dirty="0" smtClean="0"/>
              <a:t>)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300" b="1" dirty="0"/>
              <a:t>In-depth green economy course: 50 civil servants across </a:t>
            </a:r>
            <a:r>
              <a:rPr lang="en-US" sz="3300" b="1" dirty="0" err="1"/>
              <a:t>EaP</a:t>
            </a:r>
            <a:r>
              <a:rPr lang="en-US" sz="3300" b="1" dirty="0"/>
              <a:t> region trained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300" b="1" dirty="0"/>
              <a:t>Regional Study and 2 webinars on Extended Producer Responsibility: 150 participants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3300" b="1" dirty="0" smtClean="0"/>
              <a:t>EU4Environment side </a:t>
            </a:r>
            <a:r>
              <a:rPr lang="en-GB" sz="3300" b="1" dirty="0"/>
              <a:t>event at EU Green Week “Towards zero pollution in the EaP countries” (27 May 2021) – 7000 people </a:t>
            </a:r>
            <a:r>
              <a:rPr lang="en-GB" sz="3300" b="1" dirty="0" smtClean="0"/>
              <a:t>reached</a:t>
            </a:r>
            <a:endParaRPr lang="en-US" sz="33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78" y="65303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05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022" y="1673613"/>
            <a:ext cx="10446342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Feedback from the </a:t>
            </a:r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</a:rPr>
              <a:t>EaP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 countries 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022" y="2533858"/>
            <a:ext cx="10710041" cy="366404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your assessment of progress in the implementation of the EU4Environment in </a:t>
            </a:r>
            <a:r>
              <a:rPr lang="en-US" dirty="0" smtClean="0"/>
              <a:t>the region </a:t>
            </a:r>
            <a:r>
              <a:rPr lang="en-US" dirty="0"/>
              <a:t>and of selected achievements?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should be the priority areas of activities for the remaining period of the Programme? </a:t>
            </a:r>
            <a:endParaRPr 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22" y="171125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27ec883c-a62c-444f-a935-fcddb579e39d" ContentTypeId="0x0101008B4DD370EC31429186F3AD49F0D3098F00D44DBCB9EB4F45278CB5C9765BE52995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CtFieldPriority xmlns="http://www.oecd.org/eshare/projectsentre/CtFieldPriority/" xmlns:i="http://www.w3.org/2001/XMLSchema-instance">
  <PriorityFields xmlns:a="http://schemas.microsoft.com/2003/10/Serialization/Arrays">
    <a:string>Title</a:string>
    <a:string>OECDCountry</a:string>
    <a:string>OECDTopic</a:string>
    <a:string>OECDKeywords</a:string>
  </PriorityFields>
</CtFieldPriority>
</file>

<file path=customXml/item4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D6712DEE41081B4DBBA433D0B03F813E" ma:contentTypeVersion="194" ma:contentTypeDescription="" ma:contentTypeScope="" ma:versionID="df98214cff47e272742fec03c8fc3ad0">
  <xsd:schema xmlns:xsd="http://www.w3.org/2001/XMLSchema" xmlns:xs="http://www.w3.org/2001/XMLSchema" xmlns:p="http://schemas.microsoft.com/office/2006/metadata/properties" xmlns:ns1="http://schemas.microsoft.com/sharepoint/v3" xmlns:ns2="54c4cd27-f286-408f-9ce0-33c1e0f3ab39" xmlns:ns3="e36e4070-fdd8-494c-ae17-1a8cf14e7707" xmlns:ns4="ca82dde9-3436-4d3d-bddd-d31447390034" xmlns:ns5="7348197b-4e95-41c6-b270-341eaa4cbbb2" xmlns:ns6="c9f238dd-bb73-4aef-a7a5-d644ad823e52" xmlns:ns7="http://schemas.microsoft.com/sharepoint/v4" targetNamespace="http://schemas.microsoft.com/office/2006/metadata/properties" ma:root="true" ma:fieldsID="1c4691378bc955129995c1675e126a92" ns1:_="" ns2:_="" ns3:_="" ns4:_="" ns5:_="" ns6:_="" ns7:_="">
    <xsd:import namespace="http://schemas.microsoft.com/sharepoint/v3"/>
    <xsd:import namespace="54c4cd27-f286-408f-9ce0-33c1e0f3ab39"/>
    <xsd:import namespace="e36e4070-fdd8-494c-ae17-1a8cf14e7707"/>
    <xsd:import namespace="ca82dde9-3436-4d3d-bddd-d31447390034"/>
    <xsd:import namespace="7348197b-4e95-41c6-b270-341eaa4cbbb2"/>
    <xsd:import namespace="c9f238dd-bb73-4aef-a7a5-d644ad823e52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OECDMeetingDate" minOccurs="0"/>
                <xsd:element ref="ns4:OECDlanguage" minOccurs="0"/>
                <xsd:element ref="ns3:OECDExpirationDate" minOccurs="0"/>
                <xsd:element ref="ns5:OECDProjectLookup" minOccurs="0"/>
                <xsd:element ref="ns5:OECDProjectManager" minOccurs="0"/>
                <xsd:element ref="ns5:OECDProjectMembers" minOccurs="0"/>
                <xsd:element ref="ns5:OECDMainProject" minOccurs="0"/>
                <xsd:element ref="ns5:OECDPinnedBy" minOccurs="0"/>
                <xsd:element ref="ns2:OECDKimStatus" minOccurs="0"/>
                <xsd:element ref="ns5:OECDTagsCache" minOccurs="0"/>
                <xsd:element ref="ns3:_dlc_DocIdUrl" minOccurs="0"/>
                <xsd:element ref="ns6:eShareCountryTaxHTField0" minOccurs="0"/>
                <xsd:element ref="ns6:eShareTopicTaxHTField0" minOccurs="0"/>
                <xsd:element ref="ns6:eShareKeywordsTaxHTField0" minOccurs="0"/>
                <xsd:element ref="ns6:eShareCommitteeTaxHTField0" minOccurs="0"/>
                <xsd:element ref="ns6:eSharePWBTaxHTField0" minOccurs="0"/>
                <xsd:element ref="ns5:Project_x003a_Project_x0020_status" minOccurs="0"/>
                <xsd:element ref="ns3:_dlc_DocIdPersistId" minOccurs="0"/>
                <xsd:element ref="ns2:OECDKimBussinessContext" minOccurs="0"/>
                <xsd:element ref="ns4:TaxCatchAll" minOccurs="0"/>
                <xsd:element ref="ns2:OECDKimProvenance" minOccurs="0"/>
                <xsd:element ref="ns3:_dlc_DocId" minOccurs="0"/>
                <xsd:element ref="ns7:IconOverlay" minOccurs="0"/>
                <xsd:element ref="ns5:n8655da54a064da182923cf6cbb46907" minOccurs="0"/>
                <xsd:element ref="ns4:TaxCatchAllLabel" minOccurs="0"/>
                <xsd:element ref="ns3:g1cb84c392954f02b97ef964d7fd5f94" minOccurs="0"/>
                <xsd:element ref="ns5:a5c695ec21c747a0bdb8a6375755520a" minOccurs="0"/>
                <xsd:element ref="ns1:DocumentSetDescription" minOccurs="0"/>
                <xsd:element ref="ns5:OECDSharingStatus" minOccurs="0"/>
                <xsd:element ref="ns5:OECDCommunityDocumentURL" minOccurs="0"/>
                <xsd:element ref="ns5:OECDCommunityDocumentID" minOccurs="0"/>
                <xsd:element ref="ns3:eShareHorizProjTaxHTField0" minOccurs="0"/>
                <xsd:element ref="ns3:OECDAllRelatedUsers" minOccurs="0"/>
                <xsd:element ref="ns5:SharedWithUsers" minOccurs="0"/>
                <xsd:element ref="ns2:OECD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41" nillable="true" ma:displayName="Description" ma:description="A description of the Document Set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MeetingDate" ma:index="4" nillable="true" ma:displayName="Meeting Date" ma:default="" ma:format="DateOnly" ma:hidden="true" ma:internalName="OECDMeetingDate">
      <xsd:simpleType>
        <xsd:restriction base="dms:DateTime"/>
      </xsd:simpleType>
    </xsd:element>
    <xsd:element name="OECDKimStatus" ma:index="16" nillable="true" ma:displayName="Kim status" ma:default="Draft" ma:description="" ma:format="Dropdown" ma:hidden="true" ma:internalName="OECDKimStatus">
      <xsd:simpleType>
        <xsd:restriction base="dms:Choice">
          <xsd:enumeration value="Draft"/>
          <xsd:enumeration value="Final"/>
        </xsd:restriction>
      </xsd:simpleType>
    </xsd:element>
    <xsd:element name="OECDKimBussinessContext" ma:index="30" nillable="true" ma:displayName="Kim business context" ma:description="" ma:hidden="true" ma:internalName="OECDKimBussinessContext">
      <xsd:simpleType>
        <xsd:restriction base="dms:Text"/>
      </xsd:simpleType>
    </xsd:element>
    <xsd:element name="OECDKimProvenance" ma:index="32" nillable="true" ma:displayName="Kim provenance" ma:description="" ma:hidden="true" ma:internalName="OECDKimProvenance">
      <xsd:simpleType>
        <xsd:restriction base="dms:Text">
          <xsd:maxLength value="255"/>
        </xsd:restriction>
      </xsd:simpleType>
    </xsd:element>
    <xsd:element name="OECDYear" ma:index="50" nillable="true" ma:displayName="Year" ma:description="" ma:internalName="OECDYea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6e4070-fdd8-494c-ae17-1a8cf14e7707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>
      <xsd:simpleType>
        <xsd:restriction base="dms:DateTime"/>
      </xsd:simpleType>
    </xsd:element>
    <xsd:element name="_dlc_DocIdUrl" ma:index="18" nillable="true" ma:displayName="Document ID" ma:description="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33" nillable="true" ma:displayName="Document ID" ma:description="" ma:hidden="true" ma:internalName="_dlc_DocId" ma:readOnly="true">
      <xsd:simpleType>
        <xsd:restriction base="dms:Text"/>
      </xsd:simpleType>
    </xsd:element>
    <xsd:element name="g1cb84c392954f02b97ef964d7fd5f94" ma:index="38" nillable="true" ma:taxonomy="true" ma:internalName="g1cb84c392954f02b97ef964d7fd5f94" ma:taxonomyFieldName="OECDHorizontalProjects" ma:displayName="Horizontal project" ma:readOnly="false" ma:default="" ma:fieldId="{01cb84c3-9295-4f02-b97e-f964d7fd5f94}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45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8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OECDlanguage" ma:index="5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31" nillable="true" ma:displayName="Taxonomy Catch All Column" ma:hidden="true" ma:list="{e92eb940-6ce3-49f1-938f-e905cf32b7e4}" ma:internalName="TaxCatchAll" ma:showField="CatchAllData" ma:web="e36e4070-fdd8-494c-ae17-1a8cf14e77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6" nillable="true" ma:displayName="Taxonomy Catch All Column1" ma:hidden="true" ma:list="{e92eb940-6ce3-49f1-938f-e905cf32b7e4}" ma:internalName="TaxCatchAllLabel" ma:readOnly="true" ma:showField="CatchAllDataLabel" ma:web="e36e4070-fdd8-494c-ae17-1a8cf14e77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48197b-4e95-41c6-b270-341eaa4cbbb2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79d7b38c-e11d-4327-b506-f1b1b5675f7d" ma:internalName="OECDProjectLookup" ma:readOnly="false" ma:showField="OECDShortProjectName" ma:web="7348197b-4e95-41c6-b270-341eaa4cbbb2">
      <xsd:simpleType>
        <xsd:restriction base="dms:Lookup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79d7b38c-e11d-4327-b506-f1b1b5675f7d" ma:internalName="OECDMainProject" ma:readOnly="false" ma:showField="OECDShortProjectName">
      <xsd:simpleType>
        <xsd:restriction base="dms:Lookup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TagsCache" ma:index="17" nillable="true" ma:displayName="Tags cache" ma:description="" ma:hidden="true" ma:internalName="OECDTagsCache">
      <xsd:simpleType>
        <xsd:restriction base="dms:Note"/>
      </xsd:simpleType>
    </xsd:element>
    <xsd:element name="Project_x003a_Project_x0020_status" ma:index="25" nillable="true" ma:displayName="Project:Project status" ma:hidden="true" ma:list="79d7b38c-e11d-4327-b506-f1b1b5675f7d" ma:internalName="Project_x003A_Project_x0020_status" ma:readOnly="true" ma:showField="OECDProjectStatus" ma:web="7348197b-4e95-41c6-b270-341eaa4cbbb2">
      <xsd:simpleType>
        <xsd:restriction base="dms:Lookup"/>
      </xsd:simpleType>
    </xsd:element>
    <xsd:element name="n8655da54a064da182923cf6cbb46907" ma:index="35" nillable="true" ma:displayName="Deliverable partners_0" ma:hidden="true" ma:internalName="n8655da54a064da182923cf6cbb46907">
      <xsd:simpleType>
        <xsd:restriction base="dms:Note"/>
      </xsd:simpleType>
    </xsd:element>
    <xsd:element name="a5c695ec21c747a0bdb8a6375755520a" ma:index="39" nillable="true" ma:taxonomy="true" ma:internalName="a5c695ec21c747a0bdb8a6375755520a" ma:taxonomyFieldName="OECDProjectOwnerStructure" ma:displayName="Project owner" ma:readOnly="false" ma:default="" ma:fieldId="a5c695ec-21c7-47a0-bdb8-a6375755520a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CDSharingStatus" ma:index="42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43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44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SharedWithUsers" ma:index="4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20" nillable="true" ma:taxonomy="true" ma:internalName="eShareCountryTaxHTField0" ma:taxonomyFieldName="OECDCountry" ma:displayName="Country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21" nillable="true" ma:taxonomy="true" ma:internalName="eShareTopicTaxHTField0" ma:taxonomyFieldName="OECDTopic" ma:displayName="Topic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2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3" nillable="true" ma:taxonomy="true" ma:internalName="eShareCommitteeTaxHTField0" ma:taxonomyFieldName="OECDCommittee" ma:displayName="Committee" ma:default="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4" nillable="true" ma:taxonomy="true" ma:internalName="eSharePWBTaxHTField0" ma:taxonomyFieldName="OECDPWB" ma:displayName="PWB" ma:default="" ma:fieldId="{fe327ce1-b783-48aa-9b0b-52ad26d1c9f6}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6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ECDTagsCache xmlns="7348197b-4e95-41c6-b270-341eaa4cbbb2" xsi:nil="true"/>
    <OECDProjectManager xmlns="7348197b-4e95-41c6-b270-341eaa4cbbb2">
      <UserInfo>
        <DisplayName/>
        <AccountId>87</AccountId>
        <AccountType/>
      </UserInfo>
    </OECDProjectManager>
    <OECDAllRelatedUsers xmlns="e36e4070-fdd8-494c-ae17-1a8cf14e7707">
      <UserInfo>
        <DisplayName/>
        <AccountId xsi:nil="true"/>
        <AccountType/>
      </UserInfo>
    </OECDAllRelatedUsers>
    <OECDKimBussinessContext xmlns="54c4cd27-f286-408f-9ce0-33c1e0f3ab39" xsi:nil="true"/>
    <g1cb84c392954f02b97ef964d7fd5f94 xmlns="e36e4070-fdd8-494c-ae17-1a8cf14e7707">
      <Terms xmlns="http://schemas.microsoft.com/office/infopath/2007/PartnerControls"/>
    </g1cb84c392954f02b97ef964d7fd5f94>
    <OECDCommunityDocumentID xmlns="7348197b-4e95-41c6-b270-341eaa4cbbb2" xsi:nil="true"/>
    <OECDlanguage xmlns="ca82dde9-3436-4d3d-bddd-d31447390034">English</OECDlanguage>
    <eSharePWB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2.3 Environmental Sustainability</TermName>
          <TermId xmlns="http://schemas.microsoft.com/office/infopath/2007/PartnerControls">dcc728a9-4880-4947-a5ba-85d95966b416</TermId>
        </TermInfo>
      </Terms>
    </eSharePWBTaxHTField0>
    <IconOverlay xmlns="http://schemas.microsoft.com/sharepoint/v4" xsi:nil="true"/>
    <OECDCommunityDocumentURL xmlns="7348197b-4e95-41c6-b270-341eaa4cbbb2" xsi:nil="true"/>
    <DocumentSetDescription xmlns="http://schemas.microsoft.com/sharepoint/v3" xsi:nil="true"/>
    <OECDExpirationDate xmlns="e36e4070-fdd8-494c-ae17-1a8cf14e7707" xsi:nil="true"/>
    <a5c695ec21c747a0bdb8a6375755520a xmlns="7348197b-4e95-41c6-b270-341eaa4cbbb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ENV/GGGR/EAPTF</TermName>
          <TermId xmlns="http://schemas.microsoft.com/office/infopath/2007/PartnerControls">eaf42c3b-b392-4ece-a226-48361ccd403e</TermId>
        </TermInfo>
      </Terms>
    </a5c695ec21c747a0bdb8a6375755520a>
    <OECDProjectLookup xmlns="7348197b-4e95-41c6-b270-341eaa4cbbb2">65</OECDProjectLookup>
    <OECDMeetingDate xmlns="54c4cd27-f286-408f-9ce0-33c1e0f3ab39" xsi:nil="true"/>
    <OECDPinnedBy xmlns="7348197b-4e95-41c6-b270-341eaa4cbbb2">
      <UserInfo>
        <DisplayName/>
        <AccountId xsi:nil="true"/>
        <AccountType/>
      </UserInfo>
    </OECDPinnedBy>
    <eShareCommitteeTaxHTField0 xmlns="c9f238dd-bb73-4aef-a7a5-d644ad823e52">
      <Terms xmlns="http://schemas.microsoft.com/office/infopath/2007/PartnerControls"/>
    </eShareCommitteeTaxHTField0>
    <OECDYear xmlns="54c4cd27-f286-408f-9ce0-33c1e0f3ab39" xsi:nil="true"/>
    <OECDMainProject xmlns="7348197b-4e95-41c6-b270-341eaa4cbbb2">59</OECDMainProject>
    <OECDKimProvenance xmlns="54c4cd27-f286-408f-9ce0-33c1e0f3ab39" xsi:nil="true"/>
    <n8655da54a064da182923cf6cbb46907 xmlns="7348197b-4e95-41c6-b270-341eaa4cbbb2" xsi:nil="true"/>
    <OECDKimStatus xmlns="54c4cd27-f286-408f-9ce0-33c1e0f3ab39">Draft</OECDKimStatus>
    <eShareCountryTaxHTField0 xmlns="c9f238dd-bb73-4aef-a7a5-d644ad823e52">
      <Terms xmlns="http://schemas.microsoft.com/office/infopath/2007/PartnerControls"/>
    </eShareCountryTaxHTField0>
    <eShareTopic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Environment</TermName>
          <TermId xmlns="http://schemas.microsoft.com/office/infopath/2007/PartnerControls">e33e3a1e-dd07-4262-b35c-f4cf321092b7</TermId>
        </TermInfo>
        <TermInfo xmlns="http://schemas.microsoft.com/office/infopath/2007/PartnerControls">
          <TermName xmlns="http://schemas.microsoft.com/office/infopath/2007/PartnerControls">EECCA countries</TermName>
          <TermId xmlns="http://schemas.microsoft.com/office/infopath/2007/PartnerControls">cbe257f0-cf08-4284-a50a-283b8dc64829</TermId>
        </TermInfo>
      </Terms>
    </eShareTopicTaxHTField0>
    <eShareKeywordsTaxHTField0 xmlns="c9f238dd-bb73-4aef-a7a5-d644ad823e52">
      <Terms xmlns="http://schemas.microsoft.com/office/infopath/2007/PartnerControls"/>
    </eShareKeywordsTaxHTField0>
    <eShareHorizProjTaxHTField0 xmlns="e36e4070-fdd8-494c-ae17-1a8cf14e7707" xsi:nil="true"/>
    <TaxCatchAll xmlns="ca82dde9-3436-4d3d-bddd-d31447390034">
      <Value>81</Value>
      <Value>668</Value>
      <Value>1537</Value>
      <Value>1218</Value>
    </TaxCatchAll>
    <OECDProjectMembers xmlns="7348197b-4e95-41c6-b270-341eaa4cbbb2">
      <UserInfo>
        <DisplayName>DUBOIS Maria, ENV/GGGR</DisplayName>
        <AccountId>1410</AccountId>
        <AccountType/>
      </UserInfo>
      <UserInfo>
        <DisplayName>EFIMOVA Tatiana, ENV/GGGR</DisplayName>
        <AccountId>319</AccountId>
        <AccountType/>
      </UserInfo>
      <UserInfo>
        <DisplayName>FOWLER Dianne, ENV/GGGR</DisplayName>
        <AccountId>409</AccountId>
        <AccountType/>
      </UserInfo>
      <UserInfo>
        <DisplayName>HOLMES MICHEL Deborah, ENV/GGGR</DisplayName>
        <AccountId>716</AccountId>
        <AccountType/>
      </UserInfo>
      <UserInfo>
        <DisplayName>JOHANSON Lupita, ENV/GGGR</DisplayName>
        <AccountId>892</AccountId>
        <AccountType/>
      </UserInfo>
      <UserInfo>
        <DisplayName>KATO Takayoshi, DCD/FSD</DisplayName>
        <AccountId>619</AccountId>
        <AccountType/>
      </UserInfo>
      <UserInfo>
        <DisplayName>KITAMORI Kumi, ENV/GGGR</DisplayName>
        <AccountId>76</AccountId>
        <AccountType/>
      </UserInfo>
      <UserInfo>
        <DisplayName>MARTOUSSEVITCH Alexandre, ENV/GGGR</DisplayName>
        <AccountId>320</AccountId>
        <AccountType/>
      </UserInfo>
      <UserInfo>
        <DisplayName>PETKOVA Nelly, ENV/GGGR</DisplayName>
        <AccountId>321</AccountId>
        <AccountType/>
      </UserInfo>
      <UserInfo>
        <DisplayName>GRIFFITHS Matthew, ENV/GGGR</DisplayName>
        <AccountId>1533</AccountId>
        <AccountType/>
      </UserInfo>
      <UserInfo>
        <DisplayName>BELKAHIA Irina, ENV/GGGR</DisplayName>
        <AccountId>1902</AccountId>
        <AccountType/>
      </UserInfo>
      <UserInfo>
        <DisplayName>LENGELLE Jean-François, SGE/GRS/EURASIA</DisplayName>
        <AccountId>785</AccountId>
        <AccountType/>
      </UserInfo>
      <UserInfo>
        <DisplayName>HALPERN Guy, ENV</DisplayName>
        <AccountId>2070</AccountId>
        <AccountType/>
      </UserInfo>
      <UserInfo>
        <DisplayName>BOGUSZ Aleksandra, GOV/IPP</DisplayName>
        <AccountId>2145</AccountId>
        <AccountType/>
      </UserInfo>
      <UserInfo>
        <DisplayName>JEONG Soojin, ENV/GGGR</DisplayName>
        <AccountId>1977</AccountId>
        <AccountType/>
      </UserInfo>
      <UserInfo>
        <DisplayName>MASI Nausicaa, ENV/GGGR</DisplayName>
        <AccountId>836</AccountId>
        <AccountType/>
      </UserInfo>
      <UserInfo>
        <DisplayName>MARCHAL Virginie, ENV/GGGR</DisplayName>
        <AccountId>152</AccountId>
        <AccountType/>
      </UserInfo>
      <UserInfo>
        <DisplayName>HERRICK Douglas, ENV/GGGR</DisplayName>
        <AccountId>2299</AccountId>
        <AccountType/>
      </UserInfo>
      <UserInfo>
        <DisplayName>MICHALAK Krzysztof, ENV/GGGR</DisplayName>
        <AccountId>87</AccountId>
        <AccountType/>
      </UserInfo>
      <UserInfo>
        <DisplayName>ASHIKBAYEVA Julia, ENV/GGGR</DisplayName>
        <AccountId>3908</AccountId>
        <AccountType/>
      </UserInfo>
    </OECDProjectMembers>
    <OECDSharingStatus xmlns="7348197b-4e95-41c6-b270-341eaa4cbbb2" xsi:nil="true"/>
  </documentManagement>
</p:properties>
</file>

<file path=customXml/itemProps1.xml><?xml version="1.0" encoding="utf-8"?>
<ds:datastoreItem xmlns:ds="http://schemas.openxmlformats.org/officeDocument/2006/customXml" ds:itemID="{23ED080C-2834-449C-B235-7994D82E803D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32DC55EB-EB6E-4462-99B8-310650689B4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82E6933-39BA-4DC0-B922-0B04BD28B97F}">
  <ds:schemaRefs>
    <ds:schemaRef ds:uri="http://www.oecd.org/eshare/projectsentre/CtFieldPriority/"/>
    <ds:schemaRef ds:uri="http://schemas.microsoft.com/2003/10/Serialization/Arrays"/>
  </ds:schemaRefs>
</ds:datastoreItem>
</file>

<file path=customXml/itemProps4.xml><?xml version="1.0" encoding="utf-8"?>
<ds:datastoreItem xmlns:ds="http://schemas.openxmlformats.org/officeDocument/2006/customXml" ds:itemID="{0FEB3D27-F431-4B44-83C7-B409AEE99627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F250FC0D-4FCA-4828-A063-65809E47F3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4c4cd27-f286-408f-9ce0-33c1e0f3ab39"/>
    <ds:schemaRef ds:uri="e36e4070-fdd8-494c-ae17-1a8cf14e7707"/>
    <ds:schemaRef ds:uri="ca82dde9-3436-4d3d-bddd-d31447390034"/>
    <ds:schemaRef ds:uri="7348197b-4e95-41c6-b270-341eaa4cbbb2"/>
    <ds:schemaRef ds:uri="c9f238dd-bb73-4aef-a7a5-d644ad823e52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5097B535-7CAA-46B2-8A4D-47F31EEAF163}">
  <ds:schemaRefs>
    <ds:schemaRef ds:uri="http://schemas.microsoft.com/office/2006/metadata/properties"/>
    <ds:schemaRef ds:uri="e36e4070-fdd8-494c-ae17-1a8cf14e7707"/>
    <ds:schemaRef ds:uri="54c4cd27-f286-408f-9ce0-33c1e0f3ab39"/>
    <ds:schemaRef ds:uri="http://schemas.microsoft.com/sharepoint/v3"/>
    <ds:schemaRef ds:uri="http://schemas.microsoft.com/sharepoint/v4"/>
    <ds:schemaRef ds:uri="http://purl.org/dc/terms/"/>
    <ds:schemaRef ds:uri="http://schemas.openxmlformats.org/package/2006/metadata/core-properties"/>
    <ds:schemaRef ds:uri="c9f238dd-bb73-4aef-a7a5-d644ad823e52"/>
    <ds:schemaRef ds:uri="http://schemas.microsoft.com/office/2006/documentManagement/types"/>
    <ds:schemaRef ds:uri="http://schemas.microsoft.com/office/infopath/2007/PartnerControls"/>
    <ds:schemaRef ds:uri="ca82dde9-3436-4d3d-bddd-d31447390034"/>
    <ds:schemaRef ds:uri="http://purl.org/dc/elements/1.1/"/>
    <ds:schemaRef ds:uri="7348197b-4e95-41c6-b270-341eaa4cbbb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298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Highlights of Achievements – Regional activities </vt:lpstr>
      <vt:lpstr>Feedback from the EaP countries 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DUBOIS Maria, ENV/GGGR</dc:creator>
  <cp:lastModifiedBy>DUBOIS Maria, ENV/GGGR</cp:lastModifiedBy>
  <cp:revision>179</cp:revision>
  <dcterms:created xsi:type="dcterms:W3CDTF">2020-05-12T16:32:00Z</dcterms:created>
  <dcterms:modified xsi:type="dcterms:W3CDTF">2021-09-20T17:22:16Z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0x0101008B4DD370EC31429186F3AD49F0D3098F00D44DBCB9EB4F45278CB5C9765BE5299500A4858B360C6A491AA753F8BCA47AA91000D6712DEE41081B4DBBA433D0B03F813E</vt:lpwstr>
  </property>
  <property fmtid="{D5CDD505-2E9C-101B-9397-08002B2CF9AE}" pid="3" name="OECDProjectOwnerStructure">
    <vt:lpwstr>1537;#ENV/GGGR/EAPTF|eaf42c3b-b392-4ece-a226-48361ccd403e</vt:lpwstr>
  </property>
  <property fmtid="{D5CDD505-2E9C-101B-9397-08002B2CF9AE}" pid="4" name="OECDTopic">
    <vt:lpwstr>81;#Environment|e33e3a1e-dd07-4262-b35c-f4cf321092b7;#668;#EECCA countries|cbe257f0-cf08-4284-a50a-283b8dc64829</vt:lpwstr>
  </property>
  <property fmtid="{D5CDD505-2E9C-101B-9397-08002B2CF9AE}" pid="5" name="OECDHorizontalProjects">
    <vt:lpwstr/>
  </property>
  <property fmtid="{D5CDD505-2E9C-101B-9397-08002B2CF9AE}" pid="6" name="OECDCountry">
    <vt:lpwstr/>
  </property>
  <property fmtid="{D5CDD505-2E9C-101B-9397-08002B2CF9AE}" pid="7" name="OECDCommittee">
    <vt:lpwstr/>
  </property>
  <property fmtid="{D5CDD505-2E9C-101B-9397-08002B2CF9AE}" pid="8" name="OECDPWB">
    <vt:lpwstr>1218;#2.3 Environmental Sustainability|dcc728a9-4880-4947-a5ba-85d95966b416</vt:lpwstr>
  </property>
  <property fmtid="{D5CDD505-2E9C-101B-9397-08002B2CF9AE}" pid="9" name="OECDKeywords">
    <vt:lpwstr/>
  </property>
  <property fmtid="{D5CDD505-2E9C-101B-9397-08002B2CF9AE}" pid="10" name="OECDDeliverablePartnersStructure">
    <vt:lpwstr/>
  </property>
  <property fmtid="{D5CDD505-2E9C-101B-9397-08002B2CF9AE}" pid="11" name="eShareOrganisationTaxHTField0">
    <vt:lpwstr/>
  </property>
  <property fmtid="{D5CDD505-2E9C-101B-9397-08002B2CF9AE}" pid="12" name="OECDOrganisation">
    <vt:lpwstr/>
  </property>
</Properties>
</file>