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256" r:id="rId2"/>
    <p:sldId id="276" r:id="rId3"/>
    <p:sldId id="277" r:id="rId4"/>
    <p:sldId id="278" r:id="rId5"/>
    <p:sldId id="279" r:id="rId6"/>
    <p:sldId id="280"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092">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h3YP3xexYcFoahXa2ehi0H5V4Z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3621" autoAdjust="0"/>
  </p:normalViewPr>
  <p:slideViewPr>
    <p:cSldViewPr snapToGrid="0">
      <p:cViewPr varScale="1">
        <p:scale>
          <a:sx n="40" d="100"/>
          <a:sy n="40" d="100"/>
        </p:scale>
        <p:origin x="589" y="29"/>
      </p:cViewPr>
      <p:guideLst>
        <p:guide orient="horz" pos="2092"/>
        <p:guide pos="3840"/>
      </p:guideLst>
    </p:cSldViewPr>
  </p:slideViewPr>
  <p:outlineViewPr>
    <p:cViewPr>
      <p:scale>
        <a:sx n="33" d="100"/>
        <a:sy n="33" d="100"/>
      </p:scale>
      <p:origin x="0" y="-277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28" Type="http://schemas.openxmlformats.org/officeDocument/2006/relationships/viewProps" Target="viewProps.xml"/><Relationship Id="rId4" Type="http://schemas.openxmlformats.org/officeDocument/2006/relationships/slide" Target="slides/slide3.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5" name="Google Shape;15;p22"/>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sp>
        <p:nvSpPr>
          <p:cNvPr id="16" name="Google Shape;16;p22"/>
          <p:cNvSpPr/>
          <p:nvPr/>
        </p:nvSpPr>
        <p:spPr>
          <a:xfrm>
            <a:off x="0" y="1078173"/>
            <a:ext cx="12192000" cy="5779827"/>
          </a:xfrm>
          <a:prstGeom prst="rect">
            <a:avLst/>
          </a:prstGeom>
          <a:solidFill>
            <a:srgbClr val="0356B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Arial"/>
              <a:ea typeface="Arial"/>
              <a:cs typeface="Arial"/>
              <a:sym typeface="Arial"/>
            </a:endParaRPr>
          </a:p>
        </p:txBody>
      </p:sp>
      <p:sp>
        <p:nvSpPr>
          <p:cNvPr id="18" name="Google Shape;18;p22"/>
          <p:cNvSpPr txBox="1">
            <a:spLocks noGrp="1"/>
          </p:cNvSpPr>
          <p:nvPr>
            <p:ph type="ctrTitle"/>
          </p:nvPr>
        </p:nvSpPr>
        <p:spPr>
          <a:xfrm>
            <a:off x="1071350" y="1992572"/>
            <a:ext cx="10065224" cy="2149523"/>
          </a:xfrm>
          <a:prstGeom prst="rect">
            <a:avLst/>
          </a:prstGeom>
          <a:noFill/>
          <a:ln>
            <a:noFill/>
          </a:ln>
        </p:spPr>
        <p:txBody>
          <a:bodyPr spcFirstLastPara="1" wrap="square" lIns="91425" tIns="45700" rIns="91425" bIns="0" anchor="t" anchorCtr="0">
            <a:noAutofit/>
          </a:bodyPr>
          <a:lstStyle>
            <a:lvl1pPr lvl="0" algn="l">
              <a:lnSpc>
                <a:spcPct val="9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9" name="Google Shape;19;p22"/>
          <p:cNvSpPr txBox="1">
            <a:spLocks noGrp="1"/>
          </p:cNvSpPr>
          <p:nvPr>
            <p:ph type="subTitle" idx="1"/>
          </p:nvPr>
        </p:nvSpPr>
        <p:spPr>
          <a:xfrm>
            <a:off x="1071351" y="4418049"/>
            <a:ext cx="10065224" cy="89775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2800"/>
              <a:buNone/>
              <a:defRPr sz="2800" i="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20" name="Google Shape;20;p22"/>
          <p:cNvSpPr txBox="1">
            <a:spLocks noGrp="1"/>
          </p:cNvSpPr>
          <p:nvPr>
            <p:ph type="body" idx="2"/>
          </p:nvPr>
        </p:nvSpPr>
        <p:spPr>
          <a:xfrm>
            <a:off x="6096000" y="5557903"/>
            <a:ext cx="5040313" cy="528998"/>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2200"/>
              <a:buFont typeface="Arial"/>
              <a:buNone/>
              <a:defRPr sz="2200" i="1">
                <a:solidFill>
                  <a:schemeClr val="lt1"/>
                </a:solidFill>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1" name="Google Shape;21;p22"/>
          <p:cNvSpPr/>
          <p:nvPr/>
        </p:nvSpPr>
        <p:spPr>
          <a:xfrm>
            <a:off x="5741158" y="6619164"/>
            <a:ext cx="707409" cy="240594"/>
          </a:xfrm>
          <a:prstGeom prst="rect">
            <a:avLst/>
          </a:prstGeom>
          <a:solidFill>
            <a:srgbClr val="0044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cxnSp>
        <p:nvCxnSpPr>
          <p:cNvPr id="22" name="Google Shape;22;p22"/>
          <p:cNvCxnSpPr/>
          <p:nvPr/>
        </p:nvCxnSpPr>
        <p:spPr>
          <a:xfrm>
            <a:off x="846746" y="1978925"/>
            <a:ext cx="0" cy="4879075"/>
          </a:xfrm>
          <a:prstGeom prst="straightConnector1">
            <a:avLst/>
          </a:prstGeom>
          <a:noFill/>
          <a:ln w="28575" cap="flat" cmpd="sng">
            <a:solidFill>
              <a:schemeClr val="accent5"/>
            </a:solidFill>
            <a:prstDash val="solid"/>
            <a:miter lim="800000"/>
            <a:headEnd type="none" w="sm" len="sm"/>
            <a:tailEnd type="none" w="sm" len="sm"/>
          </a:ln>
        </p:spPr>
      </p:cxnSp>
      <p:pic>
        <p:nvPicPr>
          <p:cNvPr id="2" name="Google Shape;17;p22" descr="European Commission">
            <a:extLst>
              <a:ext uri="{FF2B5EF4-FFF2-40B4-BE49-F238E27FC236}">
                <a16:creationId xmlns:a16="http://schemas.microsoft.com/office/drawing/2014/main" id="{B45F4576-0280-9ABD-3693-C3C51E11FA18}"/>
              </a:ext>
            </a:extLst>
          </p:cNvPr>
          <p:cNvPicPr preferRelativeResize="0"/>
          <p:nvPr userDrawn="1"/>
        </p:nvPicPr>
        <p:blipFill rotWithShape="1">
          <a:blip r:embed="rId2">
            <a:alphaModFix/>
          </a:blip>
          <a:srcRect/>
          <a:stretch/>
        </p:blipFill>
        <p:spPr>
          <a:xfrm>
            <a:off x="5388933" y="258042"/>
            <a:ext cx="1659793" cy="11524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23"/>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sp>
        <p:nvSpPr>
          <p:cNvPr id="25" name="Google Shape;25;p23"/>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6" name="Google Shape;26;p23"/>
          <p:cNvSpPr txBox="1">
            <a:spLocks noGrp="1"/>
          </p:cNvSpPr>
          <p:nvPr>
            <p:ph type="body" idx="1"/>
          </p:nvPr>
        </p:nvSpPr>
        <p:spPr>
          <a:xfrm>
            <a:off x="838199" y="1825625"/>
            <a:ext cx="10905699" cy="3881904"/>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0"/>
              </a:spcBef>
              <a:spcAft>
                <a:spcPts val="0"/>
              </a:spcAft>
              <a:buSzPts val="2400"/>
              <a:buChar char="•"/>
              <a:defRPr/>
            </a:lvl1pPr>
            <a:lvl2pPr marL="914400" lvl="1" indent="-355600" algn="l">
              <a:lnSpc>
                <a:spcPct val="100000"/>
              </a:lnSpc>
              <a:spcBef>
                <a:spcPts val="1800"/>
              </a:spcBef>
              <a:spcAft>
                <a:spcPts val="0"/>
              </a:spcAft>
              <a:buSzPts val="2000"/>
              <a:buChar char="•"/>
              <a:defRPr/>
            </a:lvl2pPr>
            <a:lvl3pPr marL="1371600" lvl="2" indent="-342900" algn="l">
              <a:lnSpc>
                <a:spcPct val="100000"/>
              </a:lnSpc>
              <a:spcBef>
                <a:spcPts val="1800"/>
              </a:spcBef>
              <a:spcAft>
                <a:spcPts val="0"/>
              </a:spcAft>
              <a:buSzPts val="1800"/>
              <a:buChar char="•"/>
              <a:defRPr/>
            </a:lvl3pPr>
            <a:lvl4pPr marL="1828800" lvl="3" indent="-330200" algn="l">
              <a:lnSpc>
                <a:spcPct val="100000"/>
              </a:lnSpc>
              <a:spcBef>
                <a:spcPts val="1800"/>
              </a:spcBef>
              <a:spcAft>
                <a:spcPts val="0"/>
              </a:spcAft>
              <a:buSzPts val="1600"/>
              <a:buChar char="•"/>
              <a:defRPr/>
            </a:lvl4pPr>
            <a:lvl5pPr marL="2286000" lvl="4" indent="-330200" algn="l">
              <a:lnSpc>
                <a:spcPct val="100000"/>
              </a:lnSpc>
              <a:spcBef>
                <a:spcPts val="1800"/>
              </a:spcBef>
              <a:spcAft>
                <a:spcPts val="0"/>
              </a:spcAft>
              <a:buSzPts val="16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27" name="Google Shape;27;p23"/>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146"/>
        <p:cNvGrpSpPr/>
        <p:nvPr/>
      </p:nvGrpSpPr>
      <p:grpSpPr>
        <a:xfrm>
          <a:off x="0" y="0"/>
          <a:ext cx="0" cy="0"/>
          <a:chOff x="0" y="0"/>
          <a:chExt cx="0" cy="0"/>
        </a:xfrm>
      </p:grpSpPr>
      <p:sp>
        <p:nvSpPr>
          <p:cNvPr id="147" name="Google Shape;147;p38"/>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pic>
        <p:nvPicPr>
          <p:cNvPr id="148" name="Google Shape;148;p38"/>
          <p:cNvPicPr preferRelativeResize="0"/>
          <p:nvPr/>
        </p:nvPicPr>
        <p:blipFill rotWithShape="1">
          <a:blip r:embed="rId2">
            <a:alphaModFix/>
          </a:blip>
          <a:srcRect/>
          <a:stretch/>
        </p:blipFill>
        <p:spPr>
          <a:xfrm>
            <a:off x="0" y="1850288"/>
            <a:ext cx="12192000" cy="5018345"/>
          </a:xfrm>
          <a:prstGeom prst="rect">
            <a:avLst/>
          </a:prstGeom>
          <a:noFill/>
          <a:ln>
            <a:noFill/>
          </a:ln>
        </p:spPr>
      </p:pic>
      <p:sp>
        <p:nvSpPr>
          <p:cNvPr id="149" name="Google Shape;149;p38"/>
          <p:cNvSpPr/>
          <p:nvPr/>
        </p:nvSpPr>
        <p:spPr>
          <a:xfrm>
            <a:off x="0" y="1078174"/>
            <a:ext cx="12192000" cy="2890800"/>
          </a:xfrm>
          <a:prstGeom prst="rect">
            <a:avLst/>
          </a:prstGeom>
          <a:solidFill>
            <a:srgbClr val="0356B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accent4"/>
              </a:solidFill>
              <a:latin typeface="Arial"/>
              <a:ea typeface="Arial"/>
              <a:cs typeface="Arial"/>
              <a:sym typeface="Arial"/>
            </a:endParaRPr>
          </a:p>
        </p:txBody>
      </p:sp>
      <p:pic>
        <p:nvPicPr>
          <p:cNvPr id="150" name="Google Shape;150;p38" descr="European Commission"/>
          <p:cNvPicPr preferRelativeResize="0"/>
          <p:nvPr/>
        </p:nvPicPr>
        <p:blipFill rotWithShape="1">
          <a:blip r:embed="rId3">
            <a:alphaModFix/>
          </a:blip>
          <a:srcRect/>
          <a:stretch/>
        </p:blipFill>
        <p:spPr>
          <a:xfrm>
            <a:off x="5388933" y="258042"/>
            <a:ext cx="1659793" cy="1152460"/>
          </a:xfrm>
          <a:prstGeom prst="rect">
            <a:avLst/>
          </a:prstGeom>
          <a:noFill/>
          <a:ln>
            <a:noFill/>
          </a:ln>
        </p:spPr>
      </p:pic>
      <p:sp>
        <p:nvSpPr>
          <p:cNvPr id="151" name="Google Shape;151;p38"/>
          <p:cNvSpPr txBox="1">
            <a:spLocks noGrp="1"/>
          </p:cNvSpPr>
          <p:nvPr>
            <p:ph type="ctrTitle"/>
          </p:nvPr>
        </p:nvSpPr>
        <p:spPr>
          <a:xfrm>
            <a:off x="1071350" y="1992572"/>
            <a:ext cx="10065224" cy="872647"/>
          </a:xfrm>
          <a:prstGeom prst="rect">
            <a:avLst/>
          </a:prstGeom>
          <a:noFill/>
          <a:ln>
            <a:noFill/>
          </a:ln>
        </p:spPr>
        <p:txBody>
          <a:bodyPr spcFirstLastPara="1" wrap="square" lIns="91425" tIns="45700" rIns="91425" bIns="0" anchor="t" anchorCtr="0">
            <a:normAutofit/>
          </a:bodyPr>
          <a:lstStyle>
            <a:lvl1pPr lvl="0" algn="l">
              <a:lnSpc>
                <a:spcPct val="9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52" name="Google Shape;152;p38"/>
          <p:cNvSpPr txBox="1">
            <a:spLocks noGrp="1"/>
          </p:cNvSpPr>
          <p:nvPr>
            <p:ph type="subTitle" idx="1"/>
          </p:nvPr>
        </p:nvSpPr>
        <p:spPr>
          <a:xfrm>
            <a:off x="1071351" y="3067468"/>
            <a:ext cx="10065224" cy="89775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2800"/>
              <a:buNone/>
              <a:defRPr sz="2800" i="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53" name="Google Shape;153;p38"/>
          <p:cNvSpPr txBox="1">
            <a:spLocks noGrp="1"/>
          </p:cNvSpPr>
          <p:nvPr>
            <p:ph type="body" idx="2"/>
          </p:nvPr>
        </p:nvSpPr>
        <p:spPr>
          <a:xfrm>
            <a:off x="6096000" y="5783535"/>
            <a:ext cx="5040313" cy="528998"/>
          </a:xfrm>
          <a:prstGeom prst="rect">
            <a:avLst/>
          </a:prstGeom>
          <a:noFill/>
          <a:ln>
            <a:noFill/>
          </a:ln>
        </p:spPr>
        <p:txBody>
          <a:bodyPr spcFirstLastPara="1" wrap="square" lIns="91425" tIns="45700" rIns="91425" bIns="45700" anchor="b" anchorCtr="0">
            <a:noAutofit/>
          </a:bodyPr>
          <a:lstStyle>
            <a:lvl1pPr marL="457200" lvl="0" indent="-228600" algn="r">
              <a:lnSpc>
                <a:spcPct val="100000"/>
              </a:lnSpc>
              <a:spcBef>
                <a:spcPts val="0"/>
              </a:spcBef>
              <a:spcAft>
                <a:spcPts val="0"/>
              </a:spcAft>
              <a:buSzPts val="2200"/>
              <a:buFont typeface="Arial"/>
              <a:buNone/>
              <a:defRPr sz="2200" i="1">
                <a:solidFill>
                  <a:schemeClr val="lt1"/>
                </a:solidFill>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154" name="Google Shape;154;p38"/>
          <p:cNvSpPr/>
          <p:nvPr/>
        </p:nvSpPr>
        <p:spPr>
          <a:xfrm>
            <a:off x="5741158" y="6619164"/>
            <a:ext cx="707409" cy="240594"/>
          </a:xfrm>
          <a:prstGeom prst="rect">
            <a:avLst/>
          </a:prstGeom>
          <a:solidFill>
            <a:srgbClr val="0044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55" name="Google Shape;155;p38"/>
          <p:cNvCxnSpPr/>
          <p:nvPr/>
        </p:nvCxnSpPr>
        <p:spPr>
          <a:xfrm>
            <a:off x="838200" y="1978925"/>
            <a:ext cx="0" cy="4879075"/>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56"/>
        <p:cNvGrpSpPr/>
        <p:nvPr/>
      </p:nvGrpSpPr>
      <p:grpSpPr>
        <a:xfrm>
          <a:off x="0" y="0"/>
          <a:ext cx="0" cy="0"/>
          <a:chOff x="0" y="0"/>
          <a:chExt cx="0" cy="0"/>
        </a:xfrm>
      </p:grpSpPr>
      <p:sp>
        <p:nvSpPr>
          <p:cNvPr id="157" name="Google Shape;157;p39"/>
          <p:cNvSpPr txBox="1">
            <a:spLocks noGrp="1"/>
          </p:cNvSpPr>
          <p:nvPr>
            <p:ph type="sldNum" idx="12"/>
          </p:nvPr>
        </p:nvSpPr>
        <p:spPr>
          <a:xfrm>
            <a:off x="838200"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pic>
        <p:nvPicPr>
          <p:cNvPr id="158" name="Google Shape;158;p39"/>
          <p:cNvPicPr preferRelativeResize="0"/>
          <p:nvPr/>
        </p:nvPicPr>
        <p:blipFill rotWithShape="1">
          <a:blip r:embed="rId2">
            <a:alphaModFix/>
          </a:blip>
          <a:srcRect t="4555"/>
          <a:stretch/>
        </p:blipFill>
        <p:spPr>
          <a:xfrm>
            <a:off x="0" y="1078173"/>
            <a:ext cx="12192000" cy="5783240"/>
          </a:xfrm>
          <a:prstGeom prst="rect">
            <a:avLst/>
          </a:prstGeom>
          <a:noFill/>
          <a:ln>
            <a:noFill/>
          </a:ln>
        </p:spPr>
      </p:pic>
      <p:sp>
        <p:nvSpPr>
          <p:cNvPr id="159" name="Google Shape;159;p39"/>
          <p:cNvSpPr/>
          <p:nvPr/>
        </p:nvSpPr>
        <p:spPr>
          <a:xfrm>
            <a:off x="5289" y="1078173"/>
            <a:ext cx="12197346" cy="5783239"/>
          </a:xfrm>
          <a:prstGeom prst="rect">
            <a:avLst/>
          </a:prstGeom>
          <a:solidFill>
            <a:srgbClr val="024EA2">
              <a:alpha val="6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accent4"/>
              </a:solidFill>
              <a:latin typeface="Arial"/>
              <a:ea typeface="Arial"/>
              <a:cs typeface="Arial"/>
              <a:sym typeface="Arial"/>
            </a:endParaRPr>
          </a:p>
        </p:txBody>
      </p:sp>
      <p:pic>
        <p:nvPicPr>
          <p:cNvPr id="160" name="Google Shape;160;p39" descr="European Commission"/>
          <p:cNvPicPr preferRelativeResize="0"/>
          <p:nvPr/>
        </p:nvPicPr>
        <p:blipFill rotWithShape="1">
          <a:blip r:embed="rId3">
            <a:alphaModFix/>
          </a:blip>
          <a:srcRect/>
          <a:stretch/>
        </p:blipFill>
        <p:spPr>
          <a:xfrm>
            <a:off x="5388933" y="258042"/>
            <a:ext cx="1659793" cy="1152460"/>
          </a:xfrm>
          <a:prstGeom prst="rect">
            <a:avLst/>
          </a:prstGeom>
          <a:noFill/>
          <a:ln>
            <a:noFill/>
          </a:ln>
        </p:spPr>
      </p:pic>
      <p:sp>
        <p:nvSpPr>
          <p:cNvPr id="161" name="Google Shape;161;p39"/>
          <p:cNvSpPr txBox="1">
            <a:spLocks noGrp="1"/>
          </p:cNvSpPr>
          <p:nvPr>
            <p:ph type="ctrTitle"/>
          </p:nvPr>
        </p:nvSpPr>
        <p:spPr>
          <a:xfrm>
            <a:off x="1071350" y="1992572"/>
            <a:ext cx="10065224" cy="2149523"/>
          </a:xfrm>
          <a:prstGeom prst="rect">
            <a:avLst/>
          </a:prstGeom>
          <a:noFill/>
          <a:ln>
            <a:noFill/>
          </a:ln>
        </p:spPr>
        <p:txBody>
          <a:bodyPr spcFirstLastPara="1" wrap="square" lIns="91425" tIns="45700" rIns="91425" bIns="0" anchor="t" anchorCtr="0">
            <a:noAutofit/>
          </a:bodyPr>
          <a:lstStyle>
            <a:lvl1pPr lvl="0" algn="l">
              <a:lnSpc>
                <a:spcPct val="9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62" name="Google Shape;162;p39"/>
          <p:cNvSpPr txBox="1">
            <a:spLocks noGrp="1"/>
          </p:cNvSpPr>
          <p:nvPr>
            <p:ph type="subTitle" idx="1"/>
          </p:nvPr>
        </p:nvSpPr>
        <p:spPr>
          <a:xfrm>
            <a:off x="1071351" y="4418049"/>
            <a:ext cx="10065224" cy="89775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2800"/>
              <a:buNone/>
              <a:defRPr sz="2800" i="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63" name="Google Shape;163;p39"/>
          <p:cNvSpPr txBox="1">
            <a:spLocks noGrp="1"/>
          </p:cNvSpPr>
          <p:nvPr>
            <p:ph type="body" idx="2"/>
          </p:nvPr>
        </p:nvSpPr>
        <p:spPr>
          <a:xfrm>
            <a:off x="6096000" y="5557903"/>
            <a:ext cx="5040313" cy="528998"/>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2200"/>
              <a:buFont typeface="Arial"/>
              <a:buNone/>
              <a:defRPr sz="2200" i="1">
                <a:solidFill>
                  <a:schemeClr val="lt1"/>
                </a:solidFill>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164" name="Google Shape;164;p39"/>
          <p:cNvSpPr/>
          <p:nvPr/>
        </p:nvSpPr>
        <p:spPr>
          <a:xfrm>
            <a:off x="5741158" y="6619164"/>
            <a:ext cx="707409" cy="240594"/>
          </a:xfrm>
          <a:prstGeom prst="rect">
            <a:avLst/>
          </a:prstGeom>
          <a:solidFill>
            <a:srgbClr val="0044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65" name="Google Shape;165;p39"/>
          <p:cNvCxnSpPr/>
          <p:nvPr/>
        </p:nvCxnSpPr>
        <p:spPr>
          <a:xfrm>
            <a:off x="838200" y="1978925"/>
            <a:ext cx="0" cy="4879075"/>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st slide (option 2)">
  <p:cSld name="Last slide (option 2)">
    <p:spTree>
      <p:nvGrpSpPr>
        <p:cNvPr id="1" name="Shape 166"/>
        <p:cNvGrpSpPr/>
        <p:nvPr/>
      </p:nvGrpSpPr>
      <p:grpSpPr>
        <a:xfrm>
          <a:off x="0" y="0"/>
          <a:ext cx="0" cy="0"/>
          <a:chOff x="0" y="0"/>
          <a:chExt cx="0" cy="0"/>
        </a:xfrm>
      </p:grpSpPr>
      <p:sp>
        <p:nvSpPr>
          <p:cNvPr id="167" name="Google Shape;167;p40"/>
          <p:cNvSpPr/>
          <p:nvPr/>
        </p:nvSpPr>
        <p:spPr>
          <a:xfrm>
            <a:off x="0" y="1"/>
            <a:ext cx="12192000" cy="3428999"/>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8" name="Google Shape;168;p40"/>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sp>
        <p:nvSpPr>
          <p:cNvPr id="169" name="Google Shape;169;p40"/>
          <p:cNvSpPr txBox="1">
            <a:spLocks noGrp="1"/>
          </p:cNvSpPr>
          <p:nvPr>
            <p:ph type="ctrTitle"/>
          </p:nvPr>
        </p:nvSpPr>
        <p:spPr>
          <a:xfrm>
            <a:off x="1077013" y="1122363"/>
            <a:ext cx="10156297" cy="1240348"/>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accent5"/>
              </a:buClr>
              <a:buSzPts val="6000"/>
              <a:buFont typeface="Arial"/>
              <a:buNone/>
              <a:defRPr sz="6000">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0" name="Google Shape;170;p40"/>
          <p:cNvSpPr txBox="1">
            <a:spLocks noGrp="1"/>
          </p:cNvSpPr>
          <p:nvPr>
            <p:ph type="body" idx="1"/>
          </p:nvPr>
        </p:nvSpPr>
        <p:spPr>
          <a:xfrm>
            <a:off x="838976" y="4175997"/>
            <a:ext cx="10888663" cy="162014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1400"/>
              <a:buFont typeface="Arial"/>
              <a:buNone/>
              <a:defRPr sz="1400">
                <a:solidFill>
                  <a:srgbClr val="767676"/>
                </a:solidFill>
              </a:defRPr>
            </a:lvl1pPr>
            <a:lvl2pPr marL="914400" lvl="1" indent="-228600" algn="l">
              <a:lnSpc>
                <a:spcPct val="100000"/>
              </a:lnSpc>
              <a:spcBef>
                <a:spcPts val="1800"/>
              </a:spcBef>
              <a:spcAft>
                <a:spcPts val="0"/>
              </a:spcAft>
              <a:buSzPts val="2000"/>
              <a:buNone/>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171" name="Google Shape;171;p40"/>
          <p:cNvCxnSpPr/>
          <p:nvPr/>
        </p:nvCxnSpPr>
        <p:spPr>
          <a:xfrm>
            <a:off x="838200" y="0"/>
            <a:ext cx="0" cy="2362711"/>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and Object">
  <p:cSld name="Content and Object">
    <p:spTree>
      <p:nvGrpSpPr>
        <p:cNvPr id="1" name="Shape 172"/>
        <p:cNvGrpSpPr/>
        <p:nvPr/>
      </p:nvGrpSpPr>
      <p:grpSpPr>
        <a:xfrm>
          <a:off x="0" y="0"/>
          <a:ext cx="0" cy="0"/>
          <a:chOff x="0" y="0"/>
          <a:chExt cx="0" cy="0"/>
        </a:xfrm>
      </p:grpSpPr>
      <p:sp>
        <p:nvSpPr>
          <p:cNvPr id="173" name="Google Shape;173;p41"/>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sp>
        <p:nvSpPr>
          <p:cNvPr id="174" name="Google Shape;174;p41"/>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5" name="Google Shape;175;p41"/>
          <p:cNvSpPr txBox="1">
            <a:spLocks noGrp="1"/>
          </p:cNvSpPr>
          <p:nvPr>
            <p:ph type="body" idx="1"/>
          </p:nvPr>
        </p:nvSpPr>
        <p:spPr>
          <a:xfrm>
            <a:off x="838198" y="1825625"/>
            <a:ext cx="5328000" cy="3906435"/>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0"/>
              </a:spcBef>
              <a:spcAft>
                <a:spcPts val="0"/>
              </a:spcAft>
              <a:buSzPts val="2400"/>
              <a:buChar char="•"/>
              <a:defRPr/>
            </a:lvl1pPr>
            <a:lvl2pPr marL="914400" lvl="1" indent="-355600" algn="l">
              <a:lnSpc>
                <a:spcPct val="100000"/>
              </a:lnSpc>
              <a:spcBef>
                <a:spcPts val="1800"/>
              </a:spcBef>
              <a:spcAft>
                <a:spcPts val="0"/>
              </a:spcAft>
              <a:buSzPts val="2000"/>
              <a:buChar char="•"/>
              <a:defRPr/>
            </a:lvl2pPr>
            <a:lvl3pPr marL="1371600" lvl="2" indent="-342900" algn="l">
              <a:lnSpc>
                <a:spcPct val="100000"/>
              </a:lnSpc>
              <a:spcBef>
                <a:spcPts val="1800"/>
              </a:spcBef>
              <a:spcAft>
                <a:spcPts val="0"/>
              </a:spcAft>
              <a:buSzPts val="1800"/>
              <a:buChar char="•"/>
              <a:defRPr/>
            </a:lvl3pPr>
            <a:lvl4pPr marL="1828800" lvl="3" indent="-330200" algn="l">
              <a:lnSpc>
                <a:spcPct val="100000"/>
              </a:lnSpc>
              <a:spcBef>
                <a:spcPts val="1800"/>
              </a:spcBef>
              <a:spcAft>
                <a:spcPts val="0"/>
              </a:spcAft>
              <a:buSzPts val="1600"/>
              <a:buChar char="•"/>
              <a:defRPr/>
            </a:lvl4pPr>
            <a:lvl5pPr marL="2286000" lvl="4" indent="-330200" algn="l">
              <a:lnSpc>
                <a:spcPct val="100000"/>
              </a:lnSpc>
              <a:spcBef>
                <a:spcPts val="1800"/>
              </a:spcBef>
              <a:spcAft>
                <a:spcPts val="0"/>
              </a:spcAft>
              <a:buSzPts val="16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176" name="Google Shape;176;p41"/>
          <p:cNvSpPr txBox="1">
            <a:spLocks noGrp="1"/>
          </p:cNvSpPr>
          <p:nvPr>
            <p:ph type="body" idx="2"/>
          </p:nvPr>
        </p:nvSpPr>
        <p:spPr>
          <a:xfrm>
            <a:off x="6402250" y="1825625"/>
            <a:ext cx="5328000" cy="390643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400"/>
              <a:buNone/>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177" name="Google Shape;177;p41"/>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78"/>
        <p:cNvGrpSpPr/>
        <p:nvPr/>
      </p:nvGrpSpPr>
      <p:grpSpPr>
        <a:xfrm>
          <a:off x="0" y="0"/>
          <a:ext cx="0" cy="0"/>
          <a:chOff x="0" y="0"/>
          <a:chExt cx="0" cy="0"/>
        </a:xfrm>
      </p:grpSpPr>
      <p:sp>
        <p:nvSpPr>
          <p:cNvPr id="179" name="Google Shape;179;p42"/>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sp>
        <p:nvSpPr>
          <p:cNvPr id="180" name="Google Shape;180;p42"/>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cxnSp>
        <p:nvCxnSpPr>
          <p:cNvPr id="181" name="Google Shape;181;p42"/>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82"/>
        <p:cNvGrpSpPr/>
        <p:nvPr/>
      </p:nvGrpSpPr>
      <p:grpSpPr>
        <a:xfrm>
          <a:off x="0" y="0"/>
          <a:ext cx="0" cy="0"/>
          <a:chOff x="0" y="0"/>
          <a:chExt cx="0" cy="0"/>
        </a:xfrm>
      </p:grpSpPr>
      <p:sp>
        <p:nvSpPr>
          <p:cNvPr id="183" name="Google Shape;183;p43"/>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200" b="0" i="0" u="none" strike="noStrike" cap="none">
                <a:solidFill>
                  <a:srgbClr val="767676"/>
                </a:solidFill>
                <a:latin typeface="Arial"/>
                <a:ea typeface="Arial"/>
                <a:cs typeface="Arial"/>
                <a:sym typeface="Arial"/>
              </a:defRPr>
            </a:lvl1pPr>
            <a:lvl2pPr marL="0" marR="0" lvl="1" indent="0" algn="l" rtl="0">
              <a:spcBef>
                <a:spcPts val="0"/>
              </a:spcBef>
              <a:buNone/>
              <a:defRPr sz="1200" b="0" i="0" u="none" strike="noStrike" cap="none">
                <a:solidFill>
                  <a:srgbClr val="767676"/>
                </a:solidFill>
                <a:latin typeface="Arial"/>
                <a:ea typeface="Arial"/>
                <a:cs typeface="Arial"/>
                <a:sym typeface="Arial"/>
              </a:defRPr>
            </a:lvl2pPr>
            <a:lvl3pPr marL="0" marR="0" lvl="2" indent="0" algn="l" rtl="0">
              <a:spcBef>
                <a:spcPts val="0"/>
              </a:spcBef>
              <a:buNone/>
              <a:defRPr sz="1200" b="0" i="0" u="none" strike="noStrike" cap="none">
                <a:solidFill>
                  <a:srgbClr val="767676"/>
                </a:solidFill>
                <a:latin typeface="Arial"/>
                <a:ea typeface="Arial"/>
                <a:cs typeface="Arial"/>
                <a:sym typeface="Arial"/>
              </a:defRPr>
            </a:lvl3pPr>
            <a:lvl4pPr marL="0" marR="0" lvl="3" indent="0" algn="l" rtl="0">
              <a:spcBef>
                <a:spcPts val="0"/>
              </a:spcBef>
              <a:buNone/>
              <a:defRPr sz="1200" b="0" i="0" u="none" strike="noStrike" cap="none">
                <a:solidFill>
                  <a:srgbClr val="767676"/>
                </a:solidFill>
                <a:latin typeface="Arial"/>
                <a:ea typeface="Arial"/>
                <a:cs typeface="Arial"/>
                <a:sym typeface="Arial"/>
              </a:defRPr>
            </a:lvl4pPr>
            <a:lvl5pPr marL="0" marR="0" lvl="4" indent="0" algn="l" rtl="0">
              <a:spcBef>
                <a:spcPts val="0"/>
              </a:spcBef>
              <a:buNone/>
              <a:defRPr sz="1200" b="0" i="0" u="none" strike="noStrike" cap="none">
                <a:solidFill>
                  <a:srgbClr val="767676"/>
                </a:solidFill>
                <a:latin typeface="Arial"/>
                <a:ea typeface="Arial"/>
                <a:cs typeface="Arial"/>
                <a:sym typeface="Arial"/>
              </a:defRPr>
            </a:lvl5pPr>
            <a:lvl6pPr marL="0" marR="0" lvl="5" indent="0" algn="l" rtl="0">
              <a:spcBef>
                <a:spcPts val="0"/>
              </a:spcBef>
              <a:buNone/>
              <a:defRPr sz="1200" b="0" i="0" u="none" strike="noStrike" cap="none">
                <a:solidFill>
                  <a:srgbClr val="767676"/>
                </a:solidFill>
                <a:latin typeface="Arial"/>
                <a:ea typeface="Arial"/>
                <a:cs typeface="Arial"/>
                <a:sym typeface="Arial"/>
              </a:defRPr>
            </a:lvl6pPr>
            <a:lvl7pPr marL="0" marR="0" lvl="6" indent="0" algn="l" rtl="0">
              <a:spcBef>
                <a:spcPts val="0"/>
              </a:spcBef>
              <a:buNone/>
              <a:defRPr sz="1200" b="0" i="0" u="none" strike="noStrike" cap="none">
                <a:solidFill>
                  <a:srgbClr val="767676"/>
                </a:solidFill>
                <a:latin typeface="Arial"/>
                <a:ea typeface="Arial"/>
                <a:cs typeface="Arial"/>
                <a:sym typeface="Arial"/>
              </a:defRPr>
            </a:lvl7pPr>
            <a:lvl8pPr marL="0" marR="0" lvl="7" indent="0" algn="l" rtl="0">
              <a:spcBef>
                <a:spcPts val="0"/>
              </a:spcBef>
              <a:buNone/>
              <a:defRPr sz="1200" b="0" i="0" u="none" strike="noStrike" cap="none">
                <a:solidFill>
                  <a:srgbClr val="767676"/>
                </a:solidFill>
                <a:latin typeface="Arial"/>
                <a:ea typeface="Arial"/>
                <a:cs typeface="Arial"/>
                <a:sym typeface="Arial"/>
              </a:defRPr>
            </a:lvl8pPr>
            <a:lvl9pPr marL="0" marR="0" lvl="8" indent="0" algn="l" rtl="0">
              <a:spcBef>
                <a:spcPts val="0"/>
              </a:spcBef>
              <a:buNone/>
              <a:defRPr sz="1200" b="0" i="0" u="none" strike="noStrike" cap="none">
                <a:solidFill>
                  <a:srgbClr val="767676"/>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‹N°›</a:t>
            </a:fld>
            <a:endParaRPr/>
          </a:p>
        </p:txBody>
      </p:sp>
      <p:sp>
        <p:nvSpPr>
          <p:cNvPr id="11" name="Google Shape;11;p21"/>
          <p:cNvSpPr txBox="1">
            <a:spLocks noGrp="1"/>
          </p:cNvSpPr>
          <p:nvPr>
            <p:ph type="title"/>
          </p:nvPr>
        </p:nvSpPr>
        <p:spPr>
          <a:xfrm>
            <a:off x="838200" y="482860"/>
            <a:ext cx="10515600" cy="782357"/>
          </a:xfrm>
          <a:prstGeom prst="rect">
            <a:avLst/>
          </a:prstGeom>
          <a:noFill/>
          <a:ln>
            <a:noFill/>
          </a:ln>
        </p:spPr>
        <p:txBody>
          <a:bodyPr spcFirstLastPara="1" wrap="square" lIns="91425" tIns="45700" rIns="91425" bIns="0" anchor="b" anchorCtr="0">
            <a:noAutofit/>
          </a:bodyPr>
          <a:lstStyle>
            <a:lvl1pPr marR="0" lvl="0" algn="l" rtl="0">
              <a:lnSpc>
                <a:spcPct val="90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21"/>
          <p:cNvSpPr txBox="1">
            <a:spLocks noGrp="1"/>
          </p:cNvSpPr>
          <p:nvPr>
            <p:ph type="body" idx="1"/>
          </p:nvPr>
        </p:nvSpPr>
        <p:spPr>
          <a:xfrm>
            <a:off x="838200" y="1825625"/>
            <a:ext cx="10515600" cy="3881904"/>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0"/>
              </a:spcBef>
              <a:spcAft>
                <a:spcPts val="0"/>
              </a:spcAft>
              <a:buClr>
                <a:schemeClr val="dk2"/>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18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1800"/>
              </a:spcBef>
              <a:spcAft>
                <a:spcPts val="0"/>
              </a:spcAft>
              <a:buClr>
                <a:schemeClr val="dk2"/>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100000"/>
              </a:lnSpc>
              <a:spcBef>
                <a:spcPts val="180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180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2900" algn="l" rtl="0">
              <a:lnSpc>
                <a:spcPct val="9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13" name="Google Shape;13;p21" descr="European Commission"/>
          <p:cNvPicPr preferRelativeResize="0"/>
          <p:nvPr/>
        </p:nvPicPr>
        <p:blipFill rotWithShape="1">
          <a:blip r:embed="rId10">
            <a:alphaModFix/>
          </a:blip>
          <a:srcRect/>
          <a:stretch/>
        </p:blipFill>
        <p:spPr>
          <a:xfrm>
            <a:off x="10033852" y="6045988"/>
            <a:ext cx="1715733" cy="45042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65" r:id="rId3"/>
    <p:sldLayoutId id="2147483666" r:id="rId4"/>
    <p:sldLayoutId id="2147483667" r:id="rId5"/>
    <p:sldLayoutId id="2147483668" r:id="rId6"/>
    <p:sldLayoutId id="2147483669" r:id="rId7"/>
    <p:sldLayoutId id="2147483670" r:id="rId8"/>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2" name="Google Shape;17;p22" descr="European Commission">
            <a:extLst>
              <a:ext uri="{FF2B5EF4-FFF2-40B4-BE49-F238E27FC236}">
                <a16:creationId xmlns:a16="http://schemas.microsoft.com/office/drawing/2014/main" id="{F331827D-67AB-BC45-5244-975836C82EE5}"/>
              </a:ext>
            </a:extLst>
          </p:cNvPr>
          <p:cNvPicPr preferRelativeResize="0"/>
          <p:nvPr/>
        </p:nvPicPr>
        <p:blipFill rotWithShape="1">
          <a:blip r:embed="rId3">
            <a:alphaModFix/>
          </a:blip>
          <a:srcRect/>
          <a:stretch/>
        </p:blipFill>
        <p:spPr>
          <a:xfrm>
            <a:off x="5388933" y="258042"/>
            <a:ext cx="1659793" cy="1152460"/>
          </a:xfrm>
          <a:prstGeom prst="rect">
            <a:avLst/>
          </a:prstGeom>
          <a:noFill/>
          <a:ln>
            <a:noFill/>
          </a:ln>
        </p:spPr>
      </p:pic>
      <p:sp>
        <p:nvSpPr>
          <p:cNvPr id="188" name="Google Shape;188;p1"/>
          <p:cNvSpPr txBox="1">
            <a:spLocks noGrp="1"/>
          </p:cNvSpPr>
          <p:nvPr>
            <p:ph type="ctrTitle"/>
          </p:nvPr>
        </p:nvSpPr>
        <p:spPr>
          <a:xfrm>
            <a:off x="1071350" y="1992572"/>
            <a:ext cx="10065224" cy="2149523"/>
          </a:xfrm>
          <a:prstGeom prst="rect">
            <a:avLst/>
          </a:prstGeom>
          <a:noFill/>
          <a:ln>
            <a:noFill/>
          </a:ln>
        </p:spPr>
        <p:txBody>
          <a:bodyPr spcFirstLastPara="1" wrap="square" lIns="91425" tIns="45700" rIns="91425" bIns="0" anchor="t" anchorCtr="0">
            <a:noAutofit/>
          </a:bodyPr>
          <a:lstStyle/>
          <a:p>
            <a:pPr marL="0" lvl="0" indent="0" algn="l" rtl="0">
              <a:lnSpc>
                <a:spcPct val="90000"/>
              </a:lnSpc>
              <a:spcBef>
                <a:spcPts val="0"/>
              </a:spcBef>
              <a:spcAft>
                <a:spcPts val="0"/>
              </a:spcAft>
              <a:buClr>
                <a:schemeClr val="lt1"/>
              </a:buClr>
              <a:buSzPts val="6000"/>
              <a:buFont typeface="Arial"/>
              <a:buNone/>
            </a:pPr>
            <a:r>
              <a:rPr lang="en-IE" dirty="0"/>
              <a:t>Result-oriented monitoring of the “EU4Environment - Ecosystems and Livelihoods“ contracts</a:t>
            </a:r>
            <a:endParaRPr dirty="0"/>
          </a:p>
        </p:txBody>
      </p:sp>
      <p:sp>
        <p:nvSpPr>
          <p:cNvPr id="189" name="Google Shape;189;p1"/>
          <p:cNvSpPr txBox="1">
            <a:spLocks noGrp="1"/>
          </p:cNvSpPr>
          <p:nvPr>
            <p:ph type="subTitle" idx="1"/>
          </p:nvPr>
        </p:nvSpPr>
        <p:spPr>
          <a:xfrm>
            <a:off x="1071351" y="5322924"/>
            <a:ext cx="10065224" cy="89775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en-IE" dirty="0"/>
              <a:t>Conclusions and recommendations</a:t>
            </a:r>
            <a:endParaRPr dirty="0"/>
          </a:p>
        </p:txBody>
      </p:sp>
      <p:sp>
        <p:nvSpPr>
          <p:cNvPr id="190" name="Google Shape;190;p1"/>
          <p:cNvSpPr txBox="1">
            <a:spLocks noGrp="1"/>
          </p:cNvSpPr>
          <p:nvPr>
            <p:ph type="body" idx="2"/>
          </p:nvPr>
        </p:nvSpPr>
        <p:spPr>
          <a:xfrm>
            <a:off x="6096000" y="5557903"/>
            <a:ext cx="5040313" cy="528998"/>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2200"/>
              <a:buFont typeface="Arial"/>
              <a:buNone/>
            </a:pPr>
            <a:r>
              <a:rPr lang="en-IE" dirty="0"/>
              <a:t>Angela BULARGA</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23A8FF-0FA5-DD5E-0835-B5DC78B9FBD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2</a:t>
            </a:fld>
            <a:endParaRPr lang="en-GB"/>
          </a:p>
        </p:txBody>
      </p:sp>
      <p:sp>
        <p:nvSpPr>
          <p:cNvPr id="3" name="Title 2">
            <a:extLst>
              <a:ext uri="{FF2B5EF4-FFF2-40B4-BE49-F238E27FC236}">
                <a16:creationId xmlns:a16="http://schemas.microsoft.com/office/drawing/2014/main" id="{14D333D9-E0D1-817F-B079-772BF371C4CF}"/>
              </a:ext>
            </a:extLst>
          </p:cNvPr>
          <p:cNvSpPr>
            <a:spLocks noGrp="1"/>
          </p:cNvSpPr>
          <p:nvPr>
            <p:ph type="title"/>
          </p:nvPr>
        </p:nvSpPr>
        <p:spPr/>
        <p:txBody>
          <a:bodyPr/>
          <a:lstStyle/>
          <a:p>
            <a:r>
              <a:rPr lang="en-IE" dirty="0"/>
              <a:t>What is Result-Oriented Monitoring?</a:t>
            </a:r>
          </a:p>
        </p:txBody>
      </p:sp>
      <p:sp>
        <p:nvSpPr>
          <p:cNvPr id="4" name="Text Placeholder 3">
            <a:extLst>
              <a:ext uri="{FF2B5EF4-FFF2-40B4-BE49-F238E27FC236}">
                <a16:creationId xmlns:a16="http://schemas.microsoft.com/office/drawing/2014/main" id="{6818EA10-26A0-CFBC-8CC6-D3C1A7531EE3}"/>
              </a:ext>
            </a:extLst>
          </p:cNvPr>
          <p:cNvSpPr>
            <a:spLocks noGrp="1"/>
          </p:cNvSpPr>
          <p:nvPr>
            <p:ph type="body" idx="1"/>
          </p:nvPr>
        </p:nvSpPr>
        <p:spPr/>
        <p:txBody>
          <a:bodyPr/>
          <a:lstStyle/>
          <a:p>
            <a:r>
              <a:rPr lang="en-IE" dirty="0"/>
              <a:t>Standard procedure, especially for large projects</a:t>
            </a:r>
          </a:p>
          <a:p>
            <a:r>
              <a:rPr lang="en-IE" dirty="0"/>
              <a:t>Independent assessment – Commission staff can comment </a:t>
            </a:r>
          </a:p>
          <a:p>
            <a:r>
              <a:rPr lang="en-IE" dirty="0"/>
              <a:t>Carried out by external experts, using a standard methodology, and having both thematic knowledge and country knowledge</a:t>
            </a:r>
          </a:p>
          <a:p>
            <a:r>
              <a:rPr lang="en-IE" dirty="0"/>
              <a:t>Normally happens mid-term so that corrections can be made </a:t>
            </a:r>
          </a:p>
          <a:p>
            <a:r>
              <a:rPr lang="en-IE" dirty="0"/>
              <a:t>Based on desk review and country visits</a:t>
            </a:r>
          </a:p>
          <a:p>
            <a:r>
              <a:rPr lang="en-IE" dirty="0"/>
              <a:t>Interviews with the project team and external stakeholders</a:t>
            </a:r>
          </a:p>
          <a:p>
            <a:r>
              <a:rPr lang="en-IE" dirty="0"/>
              <a:t>Country reports and a consolidated report</a:t>
            </a:r>
          </a:p>
          <a:p>
            <a:r>
              <a:rPr lang="en-IE" dirty="0"/>
              <a:t>Conclusions </a:t>
            </a:r>
            <a:r>
              <a:rPr lang="en-IE"/>
              <a:t>and recommendations</a:t>
            </a:r>
            <a:endParaRPr lang="en-IE" dirty="0"/>
          </a:p>
          <a:p>
            <a:endParaRPr lang="en-IE" dirty="0"/>
          </a:p>
          <a:p>
            <a:r>
              <a:rPr lang="en-IE" dirty="0"/>
              <a:t>Total duration: 3-6 months</a:t>
            </a:r>
          </a:p>
        </p:txBody>
      </p:sp>
    </p:spTree>
    <p:extLst>
      <p:ext uri="{BB962C8B-B14F-4D97-AF65-F5344CB8AC3E}">
        <p14:creationId xmlns:p14="http://schemas.microsoft.com/office/powerpoint/2010/main" val="67104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C1B400-B1A5-8942-E35F-676127C0BD18}"/>
              </a:ext>
            </a:extLst>
          </p:cNvPr>
          <p:cNvSpPr>
            <a:spLocks noGrp="1"/>
          </p:cNvSpPr>
          <p:nvPr>
            <p:ph type="sldNum" idx="12"/>
          </p:nvPr>
        </p:nvSpPr>
        <p:spPr>
          <a:xfrm>
            <a:off x="697524" y="6131286"/>
            <a:ext cx="2743200" cy="365125"/>
          </a:xfrm>
        </p:spPr>
        <p:txBody>
          <a:bodyPr/>
          <a:lstStyle/>
          <a:p>
            <a:pPr lvl="0"/>
            <a:fld id="{00000000-1234-1234-1234-123412341234}" type="slidenum">
              <a:rPr lang="en-GB" smtClean="0"/>
              <a:pPr lvl="0"/>
              <a:t>3</a:t>
            </a:fld>
            <a:endParaRPr lang="en-GB"/>
          </a:p>
        </p:txBody>
      </p:sp>
      <p:sp>
        <p:nvSpPr>
          <p:cNvPr id="3" name="Title 2">
            <a:extLst>
              <a:ext uri="{FF2B5EF4-FFF2-40B4-BE49-F238E27FC236}">
                <a16:creationId xmlns:a16="http://schemas.microsoft.com/office/drawing/2014/main" id="{0E2A9CFE-5B8A-1712-C088-CDDD464C962D}"/>
              </a:ext>
            </a:extLst>
          </p:cNvPr>
          <p:cNvSpPr>
            <a:spLocks noGrp="1"/>
          </p:cNvSpPr>
          <p:nvPr>
            <p:ph type="title"/>
          </p:nvPr>
        </p:nvSpPr>
        <p:spPr>
          <a:xfrm>
            <a:off x="970722" y="482860"/>
            <a:ext cx="10515600" cy="782357"/>
          </a:xfrm>
        </p:spPr>
        <p:txBody>
          <a:bodyPr/>
          <a:lstStyle/>
          <a:p>
            <a:r>
              <a:rPr lang="en-IE" dirty="0"/>
              <a:t>Conclusions 1-2/7</a:t>
            </a:r>
          </a:p>
        </p:txBody>
      </p:sp>
      <p:sp>
        <p:nvSpPr>
          <p:cNvPr id="4" name="Text Placeholder 3">
            <a:extLst>
              <a:ext uri="{FF2B5EF4-FFF2-40B4-BE49-F238E27FC236}">
                <a16:creationId xmlns:a16="http://schemas.microsoft.com/office/drawing/2014/main" id="{A5401CCB-4A46-00F6-268F-887BD8BF7691}"/>
              </a:ext>
            </a:extLst>
          </p:cNvPr>
          <p:cNvSpPr>
            <a:spLocks noGrp="1"/>
          </p:cNvSpPr>
          <p:nvPr>
            <p:ph type="body" idx="1"/>
          </p:nvPr>
        </p:nvSpPr>
        <p:spPr>
          <a:xfrm>
            <a:off x="838199" y="1825625"/>
            <a:ext cx="10905699" cy="3881904"/>
          </a:xfrm>
        </p:spPr>
        <p:txBody>
          <a:bodyPr/>
          <a:lstStyle/>
          <a:p>
            <a:r>
              <a:rPr lang="en-IE" dirty="0"/>
              <a:t>The ROM exercise has been implemented in the fall of 2022, while the project implementation was still at preliminary stage. As such, all findings are built on what was written on the action documents and on interviews with officers mainly from the WB and the five Ministries of Environment.</a:t>
            </a:r>
            <a:br>
              <a:rPr lang="en-IE" dirty="0"/>
            </a:br>
            <a:endParaRPr lang="en-IE" dirty="0"/>
          </a:p>
          <a:p>
            <a:r>
              <a:rPr lang="en-IE" b="1" dirty="0"/>
              <a:t>The project is relevant to each country. It responds of the primary needs of institutional beneficiaries, i.e. the Ministries of Environment. It responds, as well, to actual needs in terms of environmental protection and conservation as in the five countries the natural capital is not adequately preserved. Ecosystems continue to be degraded and biodiversity is in decline</a:t>
            </a:r>
          </a:p>
        </p:txBody>
      </p:sp>
    </p:spTree>
    <p:extLst>
      <p:ext uri="{BB962C8B-B14F-4D97-AF65-F5344CB8AC3E}">
        <p14:creationId xmlns:p14="http://schemas.microsoft.com/office/powerpoint/2010/main" val="227962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F34BC6-28F2-389E-6DCF-A8902D1B2F27}"/>
              </a:ext>
            </a:extLst>
          </p:cNvPr>
          <p:cNvSpPr>
            <a:spLocks noGrp="1"/>
          </p:cNvSpPr>
          <p:nvPr>
            <p:ph type="sldNum" idx="12"/>
          </p:nvPr>
        </p:nvSpPr>
        <p:spPr>
          <a:xfrm>
            <a:off x="697524" y="6131286"/>
            <a:ext cx="2743200" cy="365125"/>
          </a:xfrm>
        </p:spPr>
        <p:txBody>
          <a:bodyPr/>
          <a:lstStyle/>
          <a:p>
            <a:pPr lvl="0"/>
            <a:fld id="{00000000-1234-1234-1234-123412341234}" type="slidenum">
              <a:rPr lang="en-GB" smtClean="0"/>
              <a:pPr lvl="0"/>
              <a:t>4</a:t>
            </a:fld>
            <a:endParaRPr lang="en-GB"/>
          </a:p>
        </p:txBody>
      </p:sp>
      <p:sp>
        <p:nvSpPr>
          <p:cNvPr id="3" name="Title 2">
            <a:extLst>
              <a:ext uri="{FF2B5EF4-FFF2-40B4-BE49-F238E27FC236}">
                <a16:creationId xmlns:a16="http://schemas.microsoft.com/office/drawing/2014/main" id="{7F9A836E-9FB1-9DEA-67EB-B2D14F9FF079}"/>
              </a:ext>
            </a:extLst>
          </p:cNvPr>
          <p:cNvSpPr>
            <a:spLocks noGrp="1"/>
          </p:cNvSpPr>
          <p:nvPr>
            <p:ph type="title"/>
          </p:nvPr>
        </p:nvSpPr>
        <p:spPr>
          <a:xfrm>
            <a:off x="970722" y="482860"/>
            <a:ext cx="10515600" cy="782357"/>
          </a:xfrm>
        </p:spPr>
        <p:txBody>
          <a:bodyPr/>
          <a:lstStyle/>
          <a:p>
            <a:r>
              <a:rPr lang="en-IE" dirty="0"/>
              <a:t>Conclusions 3-4/7</a:t>
            </a:r>
          </a:p>
        </p:txBody>
      </p:sp>
      <p:sp>
        <p:nvSpPr>
          <p:cNvPr id="4" name="Text Placeholder 3">
            <a:extLst>
              <a:ext uri="{FF2B5EF4-FFF2-40B4-BE49-F238E27FC236}">
                <a16:creationId xmlns:a16="http://schemas.microsoft.com/office/drawing/2014/main" id="{65CA4BF6-1AA2-FEB2-E2CF-9271D1D23676}"/>
              </a:ext>
            </a:extLst>
          </p:cNvPr>
          <p:cNvSpPr>
            <a:spLocks noGrp="1"/>
          </p:cNvSpPr>
          <p:nvPr>
            <p:ph type="body" idx="1"/>
          </p:nvPr>
        </p:nvSpPr>
        <p:spPr>
          <a:xfrm>
            <a:off x="838199" y="1825625"/>
            <a:ext cx="10905699" cy="3881904"/>
          </a:xfrm>
        </p:spPr>
        <p:txBody>
          <a:bodyPr/>
          <a:lstStyle/>
          <a:p>
            <a:r>
              <a:rPr lang="en-IE" dirty="0"/>
              <a:t>A significant delay of about two years has occurred. The occurrence, however, does not generate particular concerns. Officers from the WB and the Ministries of Environment have shown optimism about the possibility to implement the Countries and Regional Work Plans during the remaining time available for project implementation.</a:t>
            </a:r>
            <a:br>
              <a:rPr lang="en-IE" dirty="0"/>
            </a:br>
            <a:endParaRPr lang="en-IE" dirty="0"/>
          </a:p>
          <a:p>
            <a:r>
              <a:rPr lang="en-IE" dirty="0"/>
              <a:t>The initial LFM lacks targets both at outcome and output level. Instead, the Work Plans developed by the WB in collaboration with the Ministries of Environment in the five countries have only activity indicators. The absence of indicators and targets is considered as a significant problem by the ROM exercise: the overall level of accountability is very low. In addition, the lack of indicators does not allow a proper follow-up of the effects that the project will have at country level.</a:t>
            </a:r>
          </a:p>
        </p:txBody>
      </p:sp>
    </p:spTree>
    <p:extLst>
      <p:ext uri="{BB962C8B-B14F-4D97-AF65-F5344CB8AC3E}">
        <p14:creationId xmlns:p14="http://schemas.microsoft.com/office/powerpoint/2010/main" val="234026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077011-E1F2-7AA4-2B4E-62CF43D8B3D7}"/>
              </a:ext>
            </a:extLst>
          </p:cNvPr>
          <p:cNvSpPr>
            <a:spLocks noGrp="1"/>
          </p:cNvSpPr>
          <p:nvPr>
            <p:ph type="sldNum" idx="12"/>
          </p:nvPr>
        </p:nvSpPr>
        <p:spPr>
          <a:xfrm>
            <a:off x="697524" y="6131286"/>
            <a:ext cx="2743200" cy="365125"/>
          </a:xfrm>
        </p:spPr>
        <p:txBody>
          <a:bodyPr/>
          <a:lstStyle/>
          <a:p>
            <a:pPr lvl="0"/>
            <a:fld id="{00000000-1234-1234-1234-123412341234}" type="slidenum">
              <a:rPr lang="en-GB" smtClean="0"/>
              <a:pPr lvl="0"/>
              <a:t>5</a:t>
            </a:fld>
            <a:endParaRPr lang="en-GB"/>
          </a:p>
        </p:txBody>
      </p:sp>
      <p:sp>
        <p:nvSpPr>
          <p:cNvPr id="3" name="Title 2">
            <a:extLst>
              <a:ext uri="{FF2B5EF4-FFF2-40B4-BE49-F238E27FC236}">
                <a16:creationId xmlns:a16="http://schemas.microsoft.com/office/drawing/2014/main" id="{65706C7B-91D8-A835-8A78-7834BCC6BF68}"/>
              </a:ext>
            </a:extLst>
          </p:cNvPr>
          <p:cNvSpPr>
            <a:spLocks noGrp="1"/>
          </p:cNvSpPr>
          <p:nvPr>
            <p:ph type="title"/>
          </p:nvPr>
        </p:nvSpPr>
        <p:spPr>
          <a:xfrm>
            <a:off x="970722" y="482860"/>
            <a:ext cx="10515600" cy="782357"/>
          </a:xfrm>
        </p:spPr>
        <p:txBody>
          <a:bodyPr/>
          <a:lstStyle/>
          <a:p>
            <a:r>
              <a:rPr lang="en-IE" dirty="0"/>
              <a:t>Conclusions 5-7/7</a:t>
            </a:r>
          </a:p>
        </p:txBody>
      </p:sp>
      <p:sp>
        <p:nvSpPr>
          <p:cNvPr id="4" name="Text Placeholder 3">
            <a:extLst>
              <a:ext uri="{FF2B5EF4-FFF2-40B4-BE49-F238E27FC236}">
                <a16:creationId xmlns:a16="http://schemas.microsoft.com/office/drawing/2014/main" id="{BD07A8DD-F7AF-E3F0-50FA-322561E4ACE9}"/>
              </a:ext>
            </a:extLst>
          </p:cNvPr>
          <p:cNvSpPr>
            <a:spLocks noGrp="1"/>
          </p:cNvSpPr>
          <p:nvPr>
            <p:ph type="body" idx="1"/>
          </p:nvPr>
        </p:nvSpPr>
        <p:spPr>
          <a:xfrm>
            <a:off x="838199" y="1825625"/>
            <a:ext cx="10905699" cy="3881904"/>
          </a:xfrm>
        </p:spPr>
        <p:txBody>
          <a:bodyPr/>
          <a:lstStyle/>
          <a:p>
            <a:r>
              <a:rPr lang="en-IE" dirty="0"/>
              <a:t>Due to the low level of implementation, sustainability is not assessable by the present ROM exercise. The only element that bodes well for the sustainability of the intervention is that the Ministry of Environment in each country will accompany the consultants in their works, thus taking ownership over their work.</a:t>
            </a:r>
          </a:p>
          <a:p>
            <a:r>
              <a:rPr lang="en-IE" dirty="0"/>
              <a:t>There was no gender analysis conducted as part of the design process, neither did the intervention refer to existing studies. In addition, the LFM does not include any gender specific indicator. The gender dimension of the initiative appears to be disregarded.</a:t>
            </a:r>
          </a:p>
          <a:p>
            <a:r>
              <a:rPr lang="en-IE" dirty="0"/>
              <a:t>A project communication and visibility plan has not been developed.</a:t>
            </a:r>
          </a:p>
        </p:txBody>
      </p:sp>
    </p:spTree>
    <p:extLst>
      <p:ext uri="{BB962C8B-B14F-4D97-AF65-F5344CB8AC3E}">
        <p14:creationId xmlns:p14="http://schemas.microsoft.com/office/powerpoint/2010/main" val="389052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950FCC-2A6B-3A10-0D4D-DBF7A194F404}"/>
              </a:ext>
            </a:extLst>
          </p:cNvPr>
          <p:cNvSpPr>
            <a:spLocks noGrp="1"/>
          </p:cNvSpPr>
          <p:nvPr>
            <p:ph type="sldNum" idx="12"/>
          </p:nvPr>
        </p:nvSpPr>
        <p:spPr>
          <a:xfrm>
            <a:off x="697524" y="6131286"/>
            <a:ext cx="2743200" cy="365125"/>
          </a:xfrm>
        </p:spPr>
        <p:txBody>
          <a:bodyPr/>
          <a:lstStyle/>
          <a:p>
            <a:pPr lvl="0"/>
            <a:fld id="{00000000-1234-1234-1234-123412341234}" type="slidenum">
              <a:rPr lang="en-GB" smtClean="0"/>
              <a:pPr lvl="0"/>
              <a:t>6</a:t>
            </a:fld>
            <a:endParaRPr lang="en-GB"/>
          </a:p>
        </p:txBody>
      </p:sp>
      <p:sp>
        <p:nvSpPr>
          <p:cNvPr id="3" name="Title 2">
            <a:extLst>
              <a:ext uri="{FF2B5EF4-FFF2-40B4-BE49-F238E27FC236}">
                <a16:creationId xmlns:a16="http://schemas.microsoft.com/office/drawing/2014/main" id="{37424610-F977-DC49-6163-1D87500DD50C}"/>
              </a:ext>
            </a:extLst>
          </p:cNvPr>
          <p:cNvSpPr>
            <a:spLocks noGrp="1"/>
          </p:cNvSpPr>
          <p:nvPr>
            <p:ph type="title"/>
          </p:nvPr>
        </p:nvSpPr>
        <p:spPr>
          <a:xfrm>
            <a:off x="970722" y="482860"/>
            <a:ext cx="10515600" cy="782357"/>
          </a:xfrm>
        </p:spPr>
        <p:txBody>
          <a:bodyPr/>
          <a:lstStyle/>
          <a:p>
            <a:r>
              <a:rPr lang="en-IE" dirty="0"/>
              <a:t>Recommendations (3/3, to WB and </a:t>
            </a:r>
            <a:r>
              <a:rPr lang="en-IE" dirty="0" err="1"/>
              <a:t>MoEs</a:t>
            </a:r>
            <a:r>
              <a:rPr lang="en-IE" dirty="0"/>
              <a:t>) </a:t>
            </a:r>
          </a:p>
        </p:txBody>
      </p:sp>
      <p:sp>
        <p:nvSpPr>
          <p:cNvPr id="4" name="Text Placeholder 3">
            <a:extLst>
              <a:ext uri="{FF2B5EF4-FFF2-40B4-BE49-F238E27FC236}">
                <a16:creationId xmlns:a16="http://schemas.microsoft.com/office/drawing/2014/main" id="{88CD4090-3FBB-CD7B-FBA9-CDAAAD0B83DB}"/>
              </a:ext>
            </a:extLst>
          </p:cNvPr>
          <p:cNvSpPr>
            <a:spLocks noGrp="1"/>
          </p:cNvSpPr>
          <p:nvPr>
            <p:ph type="body" idx="1"/>
          </p:nvPr>
        </p:nvSpPr>
        <p:spPr>
          <a:xfrm>
            <a:off x="838200" y="1720849"/>
            <a:ext cx="10906125" cy="4670425"/>
          </a:xfrm>
        </p:spPr>
        <p:txBody>
          <a:bodyPr/>
          <a:lstStyle/>
          <a:p>
            <a:r>
              <a:rPr lang="en-IE" dirty="0"/>
              <a:t>Developing </a:t>
            </a:r>
            <a:r>
              <a:rPr lang="en-IE" b="1" dirty="0"/>
              <a:t>outcomes indicators</a:t>
            </a:r>
            <a:r>
              <a:rPr lang="en-IE" dirty="0"/>
              <a:t> for each country that are coherent with the LFM to ensure a proper monitoring and reporting of the results of the initiative. The Work Plans developed to follow up activities implemented at the country level may be further elaborated to capture deliverables at the output level and achievements at the outcome level.</a:t>
            </a:r>
            <a:br>
              <a:rPr lang="en-IE" dirty="0"/>
            </a:br>
            <a:endParaRPr lang="en-IE" dirty="0"/>
          </a:p>
          <a:p>
            <a:r>
              <a:rPr lang="en-IE" dirty="0"/>
              <a:t>Identify, through the recruitment of a consultant, how </a:t>
            </a:r>
            <a:r>
              <a:rPr lang="en-IE" b="1" dirty="0"/>
              <a:t>gender issues</a:t>
            </a:r>
            <a:r>
              <a:rPr lang="en-IE" dirty="0"/>
              <a:t> may be mainstream throughout the most relevant project activities and define a related project gender mainstreaming strategy.</a:t>
            </a:r>
            <a:br>
              <a:rPr lang="en-IE" dirty="0"/>
            </a:br>
            <a:endParaRPr lang="en-IE" dirty="0"/>
          </a:p>
          <a:p>
            <a:r>
              <a:rPr lang="en-IE" dirty="0"/>
              <a:t>Prepare a </a:t>
            </a:r>
            <a:r>
              <a:rPr lang="en-IE" b="1" dirty="0"/>
              <a:t>communication and visibility strategy</a:t>
            </a:r>
            <a:r>
              <a:rPr lang="en-IE" dirty="0"/>
              <a:t> to make sure that end beneficiaries (targeted communities) of the action will be aware of the project, its objective and its donor.</a:t>
            </a:r>
          </a:p>
        </p:txBody>
      </p:sp>
    </p:spTree>
    <p:extLst>
      <p:ext uri="{BB962C8B-B14F-4D97-AF65-F5344CB8AC3E}">
        <p14:creationId xmlns:p14="http://schemas.microsoft.com/office/powerpoint/2010/main" val="2804141597"/>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_Corporate_PPT_Template_accessible_2023.pptx" id="{EC878A57-382A-4C39-A584-1AF0C626172A}" vid="{130AD24A-F7AC-477C-91ED-41AA5CF26920}"/>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25</TotalTime>
  <Words>387</Words>
  <Application>Microsoft Office PowerPoint</Application>
  <PresentationFormat>Grand écran</PresentationFormat>
  <Paragraphs>33</Paragraphs>
  <Slides>6</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6</vt:i4>
      </vt:variant>
    </vt:vector>
  </HeadingPairs>
  <TitlesOfParts>
    <vt:vector size="9" baseType="lpstr">
      <vt:lpstr>Arial</vt:lpstr>
      <vt:lpstr>Calibri</vt:lpstr>
      <vt:lpstr>Office Theme</vt:lpstr>
      <vt:lpstr>Result-oriented monitoring of the “EU4Environment - Ecosystems and Livelihoods“ contracts</vt:lpstr>
      <vt:lpstr>What is Result-Oriented Monitoring?</vt:lpstr>
      <vt:lpstr>Conclusions 1-2/7</vt:lpstr>
      <vt:lpstr>Conclusions 3-4/7</vt:lpstr>
      <vt:lpstr>Conclusions 5-7/7</vt:lpstr>
      <vt:lpstr>Recommendations (3/3, to WB and MoEs) </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Result-oriented monitoring of the “EU4Environment - Ecosystems and Livelihoods“</dc:title>
  <dc:creator>BULARGA Angela (NEAR)</dc:creator>
  <cp:lastModifiedBy>XPS 13 9360</cp:lastModifiedBy>
  <cp:revision>7</cp:revision>
  <dcterms:created xsi:type="dcterms:W3CDTF">2024-02-14T07:36:48Z</dcterms:created>
  <dcterms:modified xsi:type="dcterms:W3CDTF">2024-02-15T10:02:23Z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0x010100AF098AE41A192E4C85C747A9850AEF9A</vt:lpwstr>
  </property>
  <property fmtid="{D5CDD505-2E9C-101B-9397-08002B2CF9AE}" pid="3" name="MSIP_Label_6bd9ddd1-4d20-43f6-abfa-fc3c07406f94_Enabled">
    <vt:lpwstr>true</vt:lpwstr>
  </property>
  <property fmtid="{D5CDD505-2E9C-101B-9397-08002B2CF9AE}" pid="4" name="MSIP_Label_6bd9ddd1-4d20-43f6-abfa-fc3c07406f94_SetDate">
    <vt:lpwstr>2023-09-26T10:27:54Z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5f9041e0-26c3-439f-9557-91c751557f9e</vt:lpwstr>
  </property>
  <property fmtid="{D5CDD505-2E9C-101B-9397-08002B2CF9AE}" pid="9" name="MSIP_Label_6bd9ddd1-4d20-43f6-abfa-fc3c07406f94_ContentBits">
    <vt:lpwstr>0</vt:lpwstr>
  </property>
</Properties>
</file>